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52" r:id="rId3"/>
    <p:sldId id="345" r:id="rId4"/>
    <p:sldId id="353" r:id="rId5"/>
    <p:sldId id="348" r:id="rId6"/>
    <p:sldId id="350" r:id="rId7"/>
    <p:sldId id="300" r:id="rId8"/>
    <p:sldId id="337" r:id="rId9"/>
    <p:sldId id="346" r:id="rId10"/>
    <p:sldId id="351" r:id="rId11"/>
    <p:sldId id="327" r:id="rId12"/>
    <p:sldId id="336" r:id="rId13"/>
    <p:sldId id="323" r:id="rId14"/>
    <p:sldId id="276" r:id="rId15"/>
    <p:sldId id="277" r:id="rId16"/>
    <p:sldId id="333" r:id="rId17"/>
    <p:sldId id="334" r:id="rId18"/>
    <p:sldId id="335" r:id="rId19"/>
    <p:sldId id="338" r:id="rId20"/>
    <p:sldId id="339" r:id="rId21"/>
    <p:sldId id="332" r:id="rId22"/>
    <p:sldId id="35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BC1"/>
    <a:srgbClr val="FF9966"/>
    <a:srgbClr val="92A9F2"/>
    <a:srgbClr val="0CB2BA"/>
    <a:srgbClr val="0DA7D7"/>
    <a:srgbClr val="D17E05"/>
    <a:srgbClr val="8888FC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26FBB-116F-499B-B379-097BCE3FAC71}" v="69" dt="2025-03-25T17:54:46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296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재 이" userId="1ea165c1ef6114ed" providerId="LiveId" clId="{15126FBB-116F-499B-B379-097BCE3FAC71}"/>
    <pc:docChg chg="undo redo custSel modSld">
      <pc:chgData name="성재 이" userId="1ea165c1ef6114ed" providerId="LiveId" clId="{15126FBB-116F-499B-B379-097BCE3FAC71}" dt="2025-03-25T17:55:49.477" v="223" actId="14100"/>
      <pc:docMkLst>
        <pc:docMk/>
      </pc:docMkLst>
      <pc:sldChg chg="addSp delSp modSp mod modAnim">
        <pc:chgData name="성재 이" userId="1ea165c1ef6114ed" providerId="LiveId" clId="{15126FBB-116F-499B-B379-097BCE3FAC71}" dt="2025-03-25T17:23:09.410" v="81" actId="1076"/>
        <pc:sldMkLst>
          <pc:docMk/>
          <pc:sldMk cId="3900197080" sldId="323"/>
        </pc:sldMkLst>
        <pc:spChg chg="mod ord">
          <ac:chgData name="성재 이" userId="1ea165c1ef6114ed" providerId="LiveId" clId="{15126FBB-116F-499B-B379-097BCE3FAC71}" dt="2025-03-25T17:20:35.274" v="36" actId="1076"/>
          <ac:spMkLst>
            <pc:docMk/>
            <pc:sldMk cId="3900197080" sldId="323"/>
            <ac:spMk id="2" creationId="{543B98F2-4A32-B8E5-7261-F02DC2A8265D}"/>
          </ac:spMkLst>
        </pc:spChg>
        <pc:spChg chg="add del">
          <ac:chgData name="성재 이" userId="1ea165c1ef6114ed" providerId="LiveId" clId="{15126FBB-116F-499B-B379-097BCE3FAC71}" dt="2025-03-25T17:20:08.659" v="27" actId="478"/>
          <ac:spMkLst>
            <pc:docMk/>
            <pc:sldMk cId="3900197080" sldId="323"/>
            <ac:spMk id="7" creationId="{0B3352EC-1C8A-0B52-8FAC-39B7CDCC56E5}"/>
          </ac:spMkLst>
        </pc:spChg>
        <pc:spChg chg="add mod">
          <ac:chgData name="성재 이" userId="1ea165c1ef6114ed" providerId="LiveId" clId="{15126FBB-116F-499B-B379-097BCE3FAC71}" dt="2025-03-25T17:20:56.521" v="60" actId="1076"/>
          <ac:spMkLst>
            <pc:docMk/>
            <pc:sldMk cId="3900197080" sldId="323"/>
            <ac:spMk id="8" creationId="{3529811D-D136-8F13-FA5D-413884952ED5}"/>
          </ac:spMkLst>
        </pc:spChg>
        <pc:spChg chg="add mod">
          <ac:chgData name="성재 이" userId="1ea165c1ef6114ed" providerId="LiveId" clId="{15126FBB-116F-499B-B379-097BCE3FAC71}" dt="2025-03-25T17:21:10.275" v="63" actId="1076"/>
          <ac:spMkLst>
            <pc:docMk/>
            <pc:sldMk cId="3900197080" sldId="323"/>
            <ac:spMk id="9" creationId="{D5747DBD-4FAC-8E94-9F7D-D4D9FA8DF382}"/>
          </ac:spMkLst>
        </pc:spChg>
        <pc:spChg chg="add mod">
          <ac:chgData name="성재 이" userId="1ea165c1ef6114ed" providerId="LiveId" clId="{15126FBB-116F-499B-B379-097BCE3FAC71}" dt="2025-03-25T17:21:30.008" v="68" actId="571"/>
          <ac:spMkLst>
            <pc:docMk/>
            <pc:sldMk cId="3900197080" sldId="323"/>
            <ac:spMk id="10" creationId="{7B52EED9-25C9-B1C9-955E-584BCBC02898}"/>
          </ac:spMkLst>
        </pc:spChg>
        <pc:spChg chg="add mod">
          <ac:chgData name="성재 이" userId="1ea165c1ef6114ed" providerId="LiveId" clId="{15126FBB-116F-499B-B379-097BCE3FAC71}" dt="2025-03-25T17:21:48.093" v="71" actId="571"/>
          <ac:spMkLst>
            <pc:docMk/>
            <pc:sldMk cId="3900197080" sldId="323"/>
            <ac:spMk id="11" creationId="{73EC2014-8E98-22C0-43C7-48D1C04CD168}"/>
          </ac:spMkLst>
        </pc:spChg>
        <pc:spChg chg="mod ord">
          <ac:chgData name="성재 이" userId="1ea165c1ef6114ed" providerId="LiveId" clId="{15126FBB-116F-499B-B379-097BCE3FAC71}" dt="2025-03-25T17:23:09.410" v="81" actId="1076"/>
          <ac:spMkLst>
            <pc:docMk/>
            <pc:sldMk cId="3900197080" sldId="323"/>
            <ac:spMk id="71" creationId="{A2591B94-8322-FE13-F47F-69495D8D2AF5}"/>
          </ac:spMkLst>
        </pc:spChg>
        <pc:spChg chg="mod">
          <ac:chgData name="성재 이" userId="1ea165c1ef6114ed" providerId="LiveId" clId="{15126FBB-116F-499B-B379-097BCE3FAC71}" dt="2025-03-25T17:23:06.626" v="80" actId="1076"/>
          <ac:spMkLst>
            <pc:docMk/>
            <pc:sldMk cId="3900197080" sldId="323"/>
            <ac:spMk id="77" creationId="{2887CBEF-F46F-0F24-4169-0EE65BA3F8F8}"/>
          </ac:spMkLst>
        </pc:spChg>
        <pc:spChg chg="mod">
          <ac:chgData name="성재 이" userId="1ea165c1ef6114ed" providerId="LiveId" clId="{15126FBB-116F-499B-B379-097BCE3FAC71}" dt="2025-03-25T17:23:03.973" v="79" actId="1076"/>
          <ac:spMkLst>
            <pc:docMk/>
            <pc:sldMk cId="3900197080" sldId="323"/>
            <ac:spMk id="78" creationId="{EB6B2F66-20D0-F4AA-9B30-29DAB0D4255B}"/>
          </ac:spMkLst>
        </pc:spChg>
      </pc:sldChg>
      <pc:sldChg chg="modSp mod">
        <pc:chgData name="성재 이" userId="1ea165c1ef6114ed" providerId="LiveId" clId="{15126FBB-116F-499B-B379-097BCE3FAC71}" dt="2025-03-25T17:17:26.154" v="25" actId="1076"/>
        <pc:sldMkLst>
          <pc:docMk/>
          <pc:sldMk cId="3495082168" sldId="327"/>
        </pc:sldMkLst>
        <pc:spChg chg="mod">
          <ac:chgData name="성재 이" userId="1ea165c1ef6114ed" providerId="LiveId" clId="{15126FBB-116F-499B-B379-097BCE3FAC71}" dt="2025-03-25T17:17:17.774" v="21" actId="1076"/>
          <ac:spMkLst>
            <pc:docMk/>
            <pc:sldMk cId="3495082168" sldId="327"/>
            <ac:spMk id="38" creationId="{134D0B91-5F9E-91F4-24AB-C283897D9234}"/>
          </ac:spMkLst>
        </pc:spChg>
        <pc:spChg chg="mod">
          <ac:chgData name="성재 이" userId="1ea165c1ef6114ed" providerId="LiveId" clId="{15126FBB-116F-499B-B379-097BCE3FAC71}" dt="2025-03-25T17:17:16.539" v="17" actId="1076"/>
          <ac:spMkLst>
            <pc:docMk/>
            <pc:sldMk cId="3495082168" sldId="327"/>
            <ac:spMk id="39" creationId="{A122FDD8-E779-CF3A-8A36-552B69F13797}"/>
          </ac:spMkLst>
        </pc:spChg>
        <pc:spChg chg="mod">
          <ac:chgData name="성재 이" userId="1ea165c1ef6114ed" providerId="LiveId" clId="{15126FBB-116F-499B-B379-097BCE3FAC71}" dt="2025-03-25T17:17:14.757" v="12" actId="1076"/>
          <ac:spMkLst>
            <pc:docMk/>
            <pc:sldMk cId="3495082168" sldId="327"/>
            <ac:spMk id="40" creationId="{746467DA-F7C2-5423-681B-1D5C6E99A0BB}"/>
          </ac:spMkLst>
        </pc:spChg>
        <pc:cxnChg chg="mod">
          <ac:chgData name="성재 이" userId="1ea165c1ef6114ed" providerId="LiveId" clId="{15126FBB-116F-499B-B379-097BCE3FAC71}" dt="2025-03-25T17:17:26.154" v="25" actId="1076"/>
          <ac:cxnSpMkLst>
            <pc:docMk/>
            <pc:sldMk cId="3495082168" sldId="327"/>
            <ac:cxnSpMk id="15" creationId="{5615AD0F-4189-1A50-4AFB-291208E61360}"/>
          </ac:cxnSpMkLst>
        </pc:cxnChg>
        <pc:cxnChg chg="mod ord">
          <ac:chgData name="성재 이" userId="1ea165c1ef6114ed" providerId="LiveId" clId="{15126FBB-116F-499B-B379-097BCE3FAC71}" dt="2025-03-25T17:17:17.445" v="20" actId="1076"/>
          <ac:cxnSpMkLst>
            <pc:docMk/>
            <pc:sldMk cId="3495082168" sldId="327"/>
            <ac:cxnSpMk id="16" creationId="{0C58DBA5-0757-1B09-C030-B89BA94F07C2}"/>
          </ac:cxnSpMkLst>
        </pc:cxnChg>
        <pc:cxnChg chg="mod ord">
          <ac:chgData name="성재 이" userId="1ea165c1ef6114ed" providerId="LiveId" clId="{15126FBB-116F-499B-B379-097BCE3FAC71}" dt="2025-03-25T17:17:16.164" v="16" actId="1076"/>
          <ac:cxnSpMkLst>
            <pc:docMk/>
            <pc:sldMk cId="3495082168" sldId="327"/>
            <ac:cxnSpMk id="17" creationId="{3F095EF6-E4C8-CDDE-BADA-3C871607B13E}"/>
          </ac:cxnSpMkLst>
        </pc:cxnChg>
      </pc:sldChg>
      <pc:sldChg chg="addSp delSp modSp mod modAnim">
        <pc:chgData name="성재 이" userId="1ea165c1ef6114ed" providerId="LiveId" clId="{15126FBB-116F-499B-B379-097BCE3FAC71}" dt="2025-03-25T17:52:58.653" v="204"/>
        <pc:sldMkLst>
          <pc:docMk/>
          <pc:sldMk cId="1360788018" sldId="338"/>
        </pc:sldMkLst>
        <pc:spChg chg="add mod">
          <ac:chgData name="성재 이" userId="1ea165c1ef6114ed" providerId="LiveId" clId="{15126FBB-116F-499B-B379-097BCE3FAC71}" dt="2025-03-25T17:49:02.173" v="85" actId="1582"/>
          <ac:spMkLst>
            <pc:docMk/>
            <pc:sldMk cId="1360788018" sldId="338"/>
            <ac:spMk id="4" creationId="{D792626D-E3BA-343D-0A53-61DE356BE74B}"/>
          </ac:spMkLst>
        </pc:spChg>
        <pc:spChg chg="add mod">
          <ac:chgData name="성재 이" userId="1ea165c1ef6114ed" providerId="LiveId" clId="{15126FBB-116F-499B-B379-097BCE3FAC71}" dt="2025-03-25T17:50:15.398" v="141" actId="403"/>
          <ac:spMkLst>
            <pc:docMk/>
            <pc:sldMk cId="1360788018" sldId="338"/>
            <ac:spMk id="5" creationId="{C914197A-0380-9F26-A7D0-B59755DB0797}"/>
          </ac:spMkLst>
        </pc:spChg>
        <pc:spChg chg="add mod">
          <ac:chgData name="성재 이" userId="1ea165c1ef6114ed" providerId="LiveId" clId="{15126FBB-116F-499B-B379-097BCE3FAC71}" dt="2025-03-25T17:51:07.766" v="148" actId="208"/>
          <ac:spMkLst>
            <pc:docMk/>
            <pc:sldMk cId="1360788018" sldId="338"/>
            <ac:spMk id="9" creationId="{3D699198-6FFB-95E7-B76C-F1AA51B7FF96}"/>
          </ac:spMkLst>
        </pc:spChg>
        <pc:spChg chg="add mod">
          <ac:chgData name="성재 이" userId="1ea165c1ef6114ed" providerId="LiveId" clId="{15126FBB-116F-499B-B379-097BCE3FAC71}" dt="2025-03-25T17:51:40.265" v="197" actId="207"/>
          <ac:spMkLst>
            <pc:docMk/>
            <pc:sldMk cId="1360788018" sldId="338"/>
            <ac:spMk id="10" creationId="{67D6FFA5-986F-1C99-485E-0C02C32B3E9C}"/>
          </ac:spMkLst>
        </pc:spChg>
        <pc:spChg chg="add mod">
          <ac:chgData name="성재 이" userId="1ea165c1ef6114ed" providerId="LiveId" clId="{15126FBB-116F-499B-B379-097BCE3FAC71}" dt="2025-03-25T17:52:26.811" v="202" actId="208"/>
          <ac:spMkLst>
            <pc:docMk/>
            <pc:sldMk cId="1360788018" sldId="338"/>
            <ac:spMk id="11" creationId="{EFADB5BE-E1F1-9ED7-F12A-372E3EE17B95}"/>
          </ac:spMkLst>
        </pc:spChg>
        <pc:graphicFrameChg chg="add del">
          <ac:chgData name="성재 이" userId="1ea165c1ef6114ed" providerId="LiveId" clId="{15126FBB-116F-499B-B379-097BCE3FAC71}" dt="2025-03-25T17:50:52.581" v="146" actId="478"/>
          <ac:graphicFrameMkLst>
            <pc:docMk/>
            <pc:sldMk cId="1360788018" sldId="338"/>
            <ac:graphicFrameMk id="3" creationId="{0735A355-B232-A091-70AD-BE38CF039355}"/>
          </ac:graphicFrameMkLst>
        </pc:graphicFrameChg>
      </pc:sldChg>
      <pc:sldChg chg="addSp modSp mod modAnim">
        <pc:chgData name="성재 이" userId="1ea165c1ef6114ed" providerId="LiveId" clId="{15126FBB-116F-499B-B379-097BCE3FAC71}" dt="2025-03-25T17:55:49.477" v="223" actId="14100"/>
        <pc:sldMkLst>
          <pc:docMk/>
          <pc:sldMk cId="3551559699" sldId="339"/>
        </pc:sldMkLst>
        <pc:spChg chg="mod">
          <ac:chgData name="성재 이" userId="1ea165c1ef6114ed" providerId="LiveId" clId="{15126FBB-116F-499B-B379-097BCE3FAC71}" dt="2025-03-25T17:54:53.375" v="208" actId="1076"/>
          <ac:spMkLst>
            <pc:docMk/>
            <pc:sldMk cId="3551559699" sldId="339"/>
            <ac:spMk id="2" creationId="{6AACE69E-0463-1322-0BB4-E11F82B3487B}"/>
          </ac:spMkLst>
        </pc:spChg>
        <pc:spChg chg="mod">
          <ac:chgData name="성재 이" userId="1ea165c1ef6114ed" providerId="LiveId" clId="{15126FBB-116F-499B-B379-097BCE3FAC71}" dt="2025-03-25T17:55:46.733" v="221" actId="14100"/>
          <ac:spMkLst>
            <pc:docMk/>
            <pc:sldMk cId="3551559699" sldId="339"/>
            <ac:spMk id="8" creationId="{C97229BA-7BD9-33FA-4FA1-3391F9ADDB1A}"/>
          </ac:spMkLst>
        </pc:spChg>
        <pc:spChg chg="mod">
          <ac:chgData name="성재 이" userId="1ea165c1ef6114ed" providerId="LiveId" clId="{15126FBB-116F-499B-B379-097BCE3FAC71}" dt="2025-03-25T17:55:42.209" v="220" actId="14100"/>
          <ac:spMkLst>
            <pc:docMk/>
            <pc:sldMk cId="3551559699" sldId="339"/>
            <ac:spMk id="9" creationId="{2B3CA9B8-40F7-C49D-0D42-280DF5DB29EB}"/>
          </ac:spMkLst>
        </pc:spChg>
        <pc:spChg chg="mod">
          <ac:chgData name="성재 이" userId="1ea165c1ef6114ed" providerId="LiveId" clId="{15126FBB-116F-499B-B379-097BCE3FAC71}" dt="2025-03-25T17:55:22.205" v="216" actId="14100"/>
          <ac:spMkLst>
            <pc:docMk/>
            <pc:sldMk cId="3551559699" sldId="339"/>
            <ac:spMk id="20" creationId="{E810A05C-FED3-70E4-F37A-97A38A0FECEA}"/>
          </ac:spMkLst>
        </pc:spChg>
        <pc:spChg chg="mod">
          <ac:chgData name="성재 이" userId="1ea165c1ef6114ed" providerId="LiveId" clId="{15126FBB-116F-499B-B379-097BCE3FAC71}" dt="2025-03-25T17:55:49.477" v="223" actId="14100"/>
          <ac:spMkLst>
            <pc:docMk/>
            <pc:sldMk cId="3551559699" sldId="339"/>
            <ac:spMk id="21" creationId="{5EE7463E-01FE-4EAA-78BA-2118C0F04B46}"/>
          </ac:spMkLst>
        </pc:spChg>
        <pc:spChg chg="add mod">
          <ac:chgData name="성재 이" userId="1ea165c1ef6114ed" providerId="LiveId" clId="{15126FBB-116F-499B-B379-097BCE3FAC71}" dt="2025-03-25T17:55:01.491" v="211" actId="14100"/>
          <ac:spMkLst>
            <pc:docMk/>
            <pc:sldMk cId="3551559699" sldId="339"/>
            <ac:spMk id="22" creationId="{1D2C6872-FD72-5A32-3896-5885E191A6B2}"/>
          </ac:spMkLst>
        </pc:spChg>
        <pc:cxnChg chg="mod">
          <ac:chgData name="성재 이" userId="1ea165c1ef6114ed" providerId="LiveId" clId="{15126FBB-116F-499B-B379-097BCE3FAC71}" dt="2025-03-25T17:54:53.375" v="208" actId="1076"/>
          <ac:cxnSpMkLst>
            <pc:docMk/>
            <pc:sldMk cId="3551559699" sldId="339"/>
            <ac:cxnSpMk id="11" creationId="{E8720AA6-F308-2A11-5D5B-FD0B19F08C5F}"/>
          </ac:cxnSpMkLst>
        </pc:cxnChg>
      </pc:sldChg>
      <pc:sldChg chg="modSp mod">
        <pc:chgData name="성재 이" userId="1ea165c1ef6114ed" providerId="LiveId" clId="{15126FBB-116F-499B-B379-097BCE3FAC71}" dt="2025-03-25T17:17:24.082" v="24" actId="1076"/>
        <pc:sldMkLst>
          <pc:docMk/>
          <pc:sldMk cId="451039518" sldId="348"/>
        </pc:sldMkLst>
        <pc:picChg chg="mod">
          <ac:chgData name="성재 이" userId="1ea165c1ef6114ed" providerId="LiveId" clId="{15126FBB-116F-499B-B379-097BCE3FAC71}" dt="2025-03-25T17:17:24.082" v="24" actId="1076"/>
          <ac:picMkLst>
            <pc:docMk/>
            <pc:sldMk cId="451039518" sldId="348"/>
            <ac:picMk id="26" creationId="{68C593FD-65EB-ED3E-0416-B446172F40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1C51A-DAF8-482E-B058-FEFFA4253C6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F45E4-AA14-4D6B-A301-0F82C8A9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11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F45E4-AA14-4D6B-A301-0F82C8A936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5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F45E4-AA14-4D6B-A301-0F82C8A936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F8957-6F8E-EC05-1FAD-749823A85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D99DC-D623-95B6-9900-F8757E87D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31A453-A69F-AE93-73AA-F67965F75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0F486F-0A11-65F0-465C-C5CB5660C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F45E4-AA14-4D6B-A301-0F82C8A936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776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F45E4-AA14-4D6B-A301-0F82C8A936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2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82860-8B52-ABE1-4E3C-FDB0810D3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4C88349-497A-369C-EF2B-4743B6E3523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7CE9FA6-CD5F-032D-067C-DFB1AFB63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F56088A4-6332-58F1-D791-653C5719A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425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790A-4DFE-0F33-BC11-0822AD52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C10B981C-A28C-7D97-89E9-CDC9DB400A4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84F79EE-2FCE-8EE5-2353-91DB97ABB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45A8E2F-C683-387C-FCBE-2351BF759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848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A4E1-D1AD-0C45-48C2-0348B2571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0E02B445-85E1-F664-6238-53190D1380C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FA3CA7B-2FBA-C1B5-7629-E7A80BB01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72A1184-8233-78A6-0FA8-6A1312516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65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4E073-C61F-7147-BEC7-659C3FFA9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919F0A-F0A1-E0CE-D042-8AB492D14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7BFEE-81FD-C2F7-F894-7EEF7709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B553D-462E-2372-49EF-9EB0494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EF40E-81F9-CF36-3A5F-D58677EF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5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B6990-4A2A-D30E-3E64-3286DD0E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3EEF4F-E27C-50AA-9AC0-FEF4EC4EB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1240-05E1-8173-E038-93ADB701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1D72D-88A0-14B9-07F0-7F51D149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4F55F-16BC-39DC-797F-5A42F43F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5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686337-5F6F-FFC9-89E3-961FF1AA3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9990F8-6569-E64D-7E81-69BD91B79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A1005-5BCF-E22B-49D1-83C3EC30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E18A2-B435-D019-59FD-9A8EAC29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1FE23-B287-AE45-A36E-92E16C0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4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05BB26D-26D1-7D0E-3577-5069899158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31662" y="4221727"/>
            <a:ext cx="1316681" cy="1313976"/>
          </a:xfrm>
          <a:custGeom>
            <a:avLst/>
            <a:gdLst>
              <a:gd name="connsiteX0" fmla="*/ 0 w 1316681"/>
              <a:gd name="connsiteY0" fmla="*/ 0 h 1313976"/>
              <a:gd name="connsiteX1" fmla="*/ 1316681 w 1316681"/>
              <a:gd name="connsiteY1" fmla="*/ 0 h 1313976"/>
              <a:gd name="connsiteX2" fmla="*/ 1316681 w 1316681"/>
              <a:gd name="connsiteY2" fmla="*/ 1313976 h 1313976"/>
              <a:gd name="connsiteX3" fmla="*/ 0 w 1316681"/>
              <a:gd name="connsiteY3" fmla="*/ 1313976 h 131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681" h="1313976">
                <a:moveTo>
                  <a:pt x="0" y="0"/>
                </a:moveTo>
                <a:lnTo>
                  <a:pt x="1316681" y="0"/>
                </a:lnTo>
                <a:lnTo>
                  <a:pt x="1316681" y="1313976"/>
                </a:lnTo>
                <a:lnTo>
                  <a:pt x="0" y="13139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813C331-DD92-4BAB-E8E5-91491C1DB6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54870" y="4138294"/>
            <a:ext cx="836653" cy="829946"/>
          </a:xfrm>
          <a:custGeom>
            <a:avLst/>
            <a:gdLst>
              <a:gd name="connsiteX0" fmla="*/ 0 w 836653"/>
              <a:gd name="connsiteY0" fmla="*/ 0 h 836653"/>
              <a:gd name="connsiteX1" fmla="*/ 836653 w 836653"/>
              <a:gd name="connsiteY1" fmla="*/ 0 h 836653"/>
              <a:gd name="connsiteX2" fmla="*/ 836653 w 836653"/>
              <a:gd name="connsiteY2" fmla="*/ 836653 h 836653"/>
              <a:gd name="connsiteX3" fmla="*/ 0 w 836653"/>
              <a:gd name="connsiteY3" fmla="*/ 836653 h 83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653" h="836653">
                <a:moveTo>
                  <a:pt x="0" y="0"/>
                </a:moveTo>
                <a:lnTo>
                  <a:pt x="836653" y="0"/>
                </a:lnTo>
                <a:lnTo>
                  <a:pt x="836653" y="836653"/>
                </a:lnTo>
                <a:lnTo>
                  <a:pt x="0" y="836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19017863-3DF6-F54E-BD0D-76B9FA1D55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54870" y="5016971"/>
            <a:ext cx="836653" cy="811692"/>
          </a:xfrm>
          <a:custGeom>
            <a:avLst/>
            <a:gdLst>
              <a:gd name="connsiteX0" fmla="*/ 0 w 836653"/>
              <a:gd name="connsiteY0" fmla="*/ 0 h 836653"/>
              <a:gd name="connsiteX1" fmla="*/ 836653 w 836653"/>
              <a:gd name="connsiteY1" fmla="*/ 0 h 836653"/>
              <a:gd name="connsiteX2" fmla="*/ 836653 w 836653"/>
              <a:gd name="connsiteY2" fmla="*/ 836653 h 836653"/>
              <a:gd name="connsiteX3" fmla="*/ 0 w 836653"/>
              <a:gd name="connsiteY3" fmla="*/ 836653 h 83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653" h="836653">
                <a:moveTo>
                  <a:pt x="0" y="0"/>
                </a:moveTo>
                <a:lnTo>
                  <a:pt x="836653" y="0"/>
                </a:lnTo>
                <a:lnTo>
                  <a:pt x="836653" y="836653"/>
                </a:lnTo>
                <a:lnTo>
                  <a:pt x="0" y="836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AD2383F-688C-DE41-C82F-F46B3F08EC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8176" y="4138294"/>
            <a:ext cx="2532185" cy="1690368"/>
          </a:xfrm>
          <a:custGeom>
            <a:avLst/>
            <a:gdLst>
              <a:gd name="connsiteX0" fmla="*/ 0 w 2532185"/>
              <a:gd name="connsiteY0" fmla="*/ 0 h 1690368"/>
              <a:gd name="connsiteX1" fmla="*/ 2532185 w 2532185"/>
              <a:gd name="connsiteY1" fmla="*/ 0 h 1690368"/>
              <a:gd name="connsiteX2" fmla="*/ 2532185 w 2532185"/>
              <a:gd name="connsiteY2" fmla="*/ 1690368 h 1690368"/>
              <a:gd name="connsiteX3" fmla="*/ 0 w 2532185"/>
              <a:gd name="connsiteY3" fmla="*/ 1690368 h 169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1690368">
                <a:moveTo>
                  <a:pt x="0" y="0"/>
                </a:moveTo>
                <a:lnTo>
                  <a:pt x="2532185" y="0"/>
                </a:lnTo>
                <a:lnTo>
                  <a:pt x="2532185" y="1690368"/>
                </a:lnTo>
                <a:lnTo>
                  <a:pt x="0" y="16903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97F03B73-5AB3-BBCD-F6C4-B5FB0C93D6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64273" y="4222474"/>
            <a:ext cx="1313422" cy="1313976"/>
          </a:xfrm>
          <a:custGeom>
            <a:avLst/>
            <a:gdLst>
              <a:gd name="connsiteX0" fmla="*/ 0 w 1313422"/>
              <a:gd name="connsiteY0" fmla="*/ 0 h 1313976"/>
              <a:gd name="connsiteX1" fmla="*/ 1313422 w 1313422"/>
              <a:gd name="connsiteY1" fmla="*/ 0 h 1313976"/>
              <a:gd name="connsiteX2" fmla="*/ 1313422 w 1313422"/>
              <a:gd name="connsiteY2" fmla="*/ 1313976 h 1313976"/>
              <a:gd name="connsiteX3" fmla="*/ 0 w 1313422"/>
              <a:gd name="connsiteY3" fmla="*/ 1313976 h 131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3422" h="1313976">
                <a:moveTo>
                  <a:pt x="0" y="0"/>
                </a:moveTo>
                <a:lnTo>
                  <a:pt x="1313422" y="0"/>
                </a:lnTo>
                <a:lnTo>
                  <a:pt x="1313422" y="1313976"/>
                </a:lnTo>
                <a:lnTo>
                  <a:pt x="0" y="13139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597514-4BE7-9BC2-E958-466F9238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3325-EBA2-414C-8475-A92B01FB4F05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1DE63E-85BD-92F3-A4A3-1BE1980C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415C29-52AF-FA83-82D6-796318C5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EC59-0B6E-4733-ACB8-B28D1744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900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300">
          <p15:clr>
            <a:srgbClr val="FBAE40"/>
          </p15:clr>
        </p15:guide>
        <p15:guide id="4" orient="horz" pos="399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6731EA0-975C-110A-0C39-A3656258C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0" y="2441589"/>
            <a:ext cx="2274570" cy="4739792"/>
          </a:xfrm>
          <a:custGeom>
            <a:avLst/>
            <a:gdLst>
              <a:gd name="connsiteX0" fmla="*/ 287665 w 2274570"/>
              <a:gd name="connsiteY0" fmla="*/ 0 h 4739792"/>
              <a:gd name="connsiteX1" fmla="*/ 1986905 w 2274570"/>
              <a:gd name="connsiteY1" fmla="*/ 0 h 4739792"/>
              <a:gd name="connsiteX2" fmla="*/ 2274570 w 2274570"/>
              <a:gd name="connsiteY2" fmla="*/ 287665 h 4739792"/>
              <a:gd name="connsiteX3" fmla="*/ 2274570 w 2274570"/>
              <a:gd name="connsiteY3" fmla="*/ 4452127 h 4739792"/>
              <a:gd name="connsiteX4" fmla="*/ 1986905 w 2274570"/>
              <a:gd name="connsiteY4" fmla="*/ 4739792 h 4739792"/>
              <a:gd name="connsiteX5" fmla="*/ 287665 w 2274570"/>
              <a:gd name="connsiteY5" fmla="*/ 4739792 h 4739792"/>
              <a:gd name="connsiteX6" fmla="*/ 0 w 2274570"/>
              <a:gd name="connsiteY6" fmla="*/ 4452127 h 4739792"/>
              <a:gd name="connsiteX7" fmla="*/ 0 w 2274570"/>
              <a:gd name="connsiteY7" fmla="*/ 287665 h 4739792"/>
              <a:gd name="connsiteX8" fmla="*/ 287665 w 2274570"/>
              <a:gd name="connsiteY8" fmla="*/ 0 h 473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4570" h="4739792">
                <a:moveTo>
                  <a:pt x="287665" y="0"/>
                </a:moveTo>
                <a:lnTo>
                  <a:pt x="1986905" y="0"/>
                </a:lnTo>
                <a:cubicBezTo>
                  <a:pt x="2145778" y="0"/>
                  <a:pt x="2274570" y="128792"/>
                  <a:pt x="2274570" y="287665"/>
                </a:cubicBezTo>
                <a:lnTo>
                  <a:pt x="2274570" y="4452127"/>
                </a:lnTo>
                <a:cubicBezTo>
                  <a:pt x="2274570" y="4611000"/>
                  <a:pt x="2145778" y="4739792"/>
                  <a:pt x="1986905" y="4739792"/>
                </a:cubicBezTo>
                <a:lnTo>
                  <a:pt x="287665" y="4739792"/>
                </a:lnTo>
                <a:cubicBezTo>
                  <a:pt x="128792" y="4739792"/>
                  <a:pt x="0" y="4611000"/>
                  <a:pt x="0" y="4452127"/>
                </a:cubicBezTo>
                <a:lnTo>
                  <a:pt x="0" y="287665"/>
                </a:lnTo>
                <a:cubicBezTo>
                  <a:pt x="0" y="128792"/>
                  <a:pt x="128792" y="0"/>
                  <a:pt x="2876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597514-4BE7-9BC2-E958-466F9238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3325-EBA2-414C-8475-A92B01FB4F05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1DE63E-85BD-92F3-A4A3-1BE1980C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415C29-52AF-FA83-82D6-796318C5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EC59-0B6E-4733-ACB8-B28D1744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72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300">
          <p15:clr>
            <a:srgbClr val="FBAE40"/>
          </p15:clr>
        </p15:guide>
        <p15:guide id="4" orient="horz" pos="399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FEE216B-9E52-0605-8328-03C8B73454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0499" y="1392652"/>
            <a:ext cx="3883363" cy="4354043"/>
          </a:xfrm>
          <a:custGeom>
            <a:avLst/>
            <a:gdLst>
              <a:gd name="connsiteX0" fmla="*/ 647240 w 3883363"/>
              <a:gd name="connsiteY0" fmla="*/ 0 h 4354043"/>
              <a:gd name="connsiteX1" fmla="*/ 3236123 w 3883363"/>
              <a:gd name="connsiteY1" fmla="*/ 0 h 4354043"/>
              <a:gd name="connsiteX2" fmla="*/ 3883363 w 3883363"/>
              <a:gd name="connsiteY2" fmla="*/ 647240 h 4354043"/>
              <a:gd name="connsiteX3" fmla="*/ 3883363 w 3883363"/>
              <a:gd name="connsiteY3" fmla="*/ 3706803 h 4354043"/>
              <a:gd name="connsiteX4" fmla="*/ 3236123 w 3883363"/>
              <a:gd name="connsiteY4" fmla="*/ 4354043 h 4354043"/>
              <a:gd name="connsiteX5" fmla="*/ 647240 w 3883363"/>
              <a:gd name="connsiteY5" fmla="*/ 4354043 h 4354043"/>
              <a:gd name="connsiteX6" fmla="*/ 0 w 3883363"/>
              <a:gd name="connsiteY6" fmla="*/ 3706803 h 4354043"/>
              <a:gd name="connsiteX7" fmla="*/ 0 w 3883363"/>
              <a:gd name="connsiteY7" fmla="*/ 647240 h 4354043"/>
              <a:gd name="connsiteX8" fmla="*/ 647240 w 3883363"/>
              <a:gd name="connsiteY8" fmla="*/ 0 h 435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3363" h="4354043">
                <a:moveTo>
                  <a:pt x="647240" y="0"/>
                </a:moveTo>
                <a:lnTo>
                  <a:pt x="3236123" y="0"/>
                </a:lnTo>
                <a:cubicBezTo>
                  <a:pt x="3593584" y="0"/>
                  <a:pt x="3883363" y="289779"/>
                  <a:pt x="3883363" y="647240"/>
                </a:cubicBezTo>
                <a:lnTo>
                  <a:pt x="3883363" y="3706803"/>
                </a:lnTo>
                <a:cubicBezTo>
                  <a:pt x="3883363" y="4064264"/>
                  <a:pt x="3593584" y="4354043"/>
                  <a:pt x="3236123" y="4354043"/>
                </a:cubicBezTo>
                <a:lnTo>
                  <a:pt x="647240" y="4354043"/>
                </a:lnTo>
                <a:cubicBezTo>
                  <a:pt x="289779" y="4354043"/>
                  <a:pt x="0" y="4064264"/>
                  <a:pt x="0" y="3706803"/>
                </a:cubicBezTo>
                <a:lnTo>
                  <a:pt x="0" y="647240"/>
                </a:lnTo>
                <a:cubicBezTo>
                  <a:pt x="0" y="289779"/>
                  <a:pt x="289779" y="0"/>
                  <a:pt x="6472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597514-4BE7-9BC2-E958-466F9238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3325-EBA2-414C-8475-A92B01FB4F05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1DE63E-85BD-92F3-A4A3-1BE1980C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415C29-52AF-FA83-82D6-796318C5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EC59-0B6E-4733-ACB8-B28D1744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29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300">
          <p15:clr>
            <a:srgbClr val="FBAE40"/>
          </p15:clr>
        </p15:guide>
        <p15:guide id="4" orient="horz" pos="399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EBE10-1B5C-9C4B-8BE1-F242B48E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3BC2E-18FB-43E0-9A28-E04FEE51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A83A4-89B3-E786-C977-8A1C2A72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9E2DC-5DC8-0DFD-69D9-9B437EF8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7CA32-C9F3-39F1-5DFF-916E84D6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4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85A42-4B5A-7D8C-44FE-9F8C367C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373CE7-7457-A8E0-EC7B-66AC6338C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D790-DBFC-6A27-AD98-D14516E1B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69491-2642-688D-7A49-B9AC6D1E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806FE-A610-3CC7-3D09-243952F6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710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C654D-F063-111D-F95E-2187AAF3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6777D-8C59-5F85-5A37-B8CE9A48A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BC9BE-CB5A-8C3D-EA24-79A9D3317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30BE5-DFF2-1454-3D8E-3CBE14F0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26F5FF-7F67-2AD6-351F-10BC4B04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E5A5B5-B5F2-A44B-997C-B37423F4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8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DEB0D-2C9F-C9EF-4EB2-A7CFAD59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4B141D-656F-2AC5-C68F-9765A90AC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26609-5C72-6B45-F3A3-5406C93C8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C8B5F2-BE65-BDE7-0386-4C2F5E3A0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497F55-D056-16C3-E040-6C3D78103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9C8881-30A2-06E2-7018-F8082FFA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B70038-E037-BC47-F938-2CFA4BFB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A3F54F-4A8A-7395-BF97-E7BB5E44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02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457D4-D6EA-9BD8-0929-C399B7D4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B0A6CC-A8A8-3F00-B585-8A5D5AC5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778871-50C3-FFAE-82CE-7F1A6D6E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591CBF-3EB5-46B2-8C3F-E038817A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1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9E3837-159F-723A-D445-CE9E29D8E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148E01-581A-E435-0F89-99568381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8F1CBA-4EE7-68BE-FEA2-199279E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2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6CB9C-9964-8771-9C11-7796DA89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EF2D7F-335C-1FB3-5501-D8D0F834A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52FF26-5D11-84F4-F02E-73B2B9CB0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7C6F16-7E35-7515-8E29-FE26509D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1840F-661D-B5C1-A85F-3309E6AA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3D3E80-C3B0-90E9-04C5-FD7B818A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1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EAEE5-12C2-A053-0AE0-F25A028D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BAF5F2-C889-E89F-6E18-4242172F1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707494-8705-043C-B328-EAE5B4B62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133840-B40B-A8DC-160A-3EF59F54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7182E6-0D1A-534F-9EFD-8B3BF3F2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E47D11-BD8D-A6E8-1797-9A50D4ED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85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62A95C-261F-F4DA-8CC2-7D56F30C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87335-FE99-E359-257C-D48DEEF58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C876F-8605-8D72-89F8-A04A8C88C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DC4D-3AE1-4AB5-B8B6-2B62977223F6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D8CE3-9A44-1122-8498-005BCE7D4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6EAE35-17E9-A134-2BF0-5EC68B5AB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57A5-D000-4C18-AE12-48DE595E1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38243F-EF0E-3186-BB42-3DAB4B055996}"/>
              </a:ext>
            </a:extLst>
          </p:cNvPr>
          <p:cNvSpPr txBox="1"/>
          <p:nvPr/>
        </p:nvSpPr>
        <p:spPr>
          <a:xfrm>
            <a:off x="705990" y="4953062"/>
            <a:ext cx="314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51BC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CONTENTS</a:t>
            </a:r>
            <a:endParaRPr lang="ko-KR" altLang="en-US" b="1" dirty="0">
              <a:solidFill>
                <a:srgbClr val="051BC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93F40-0DE1-8D41-A833-24A2B995E940}"/>
              </a:ext>
            </a:extLst>
          </p:cNvPr>
          <p:cNvSpPr txBox="1"/>
          <p:nvPr/>
        </p:nvSpPr>
        <p:spPr>
          <a:xfrm>
            <a:off x="712927" y="5341444"/>
            <a:ext cx="378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51BC1"/>
                </a:solidFill>
                <a:latin typeface="+mj-ea"/>
                <a:ea typeface="+mj-ea"/>
              </a:rPr>
              <a:t>01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서비스 기획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4532A-37E9-00D9-B701-052778439519}"/>
              </a:ext>
            </a:extLst>
          </p:cNvPr>
          <p:cNvSpPr txBox="1"/>
          <p:nvPr/>
        </p:nvSpPr>
        <p:spPr>
          <a:xfrm>
            <a:off x="712927" y="5613177"/>
            <a:ext cx="378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51BC1"/>
                </a:solidFill>
                <a:latin typeface="+mj-ea"/>
                <a:ea typeface="+mj-ea"/>
              </a:rPr>
              <a:t>02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서비스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FAC0F-1960-C099-87CA-02B9743ED33C}"/>
              </a:ext>
            </a:extLst>
          </p:cNvPr>
          <p:cNvSpPr txBox="1"/>
          <p:nvPr/>
        </p:nvSpPr>
        <p:spPr>
          <a:xfrm>
            <a:off x="715515" y="5884910"/>
            <a:ext cx="378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51BC1"/>
                </a:solidFill>
                <a:latin typeface="+mj-ea"/>
                <a:ea typeface="+mj-ea"/>
              </a:rPr>
              <a:t>03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시장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A6E49-CFFA-6B07-B6CF-127063F52DE7}"/>
              </a:ext>
            </a:extLst>
          </p:cNvPr>
          <p:cNvSpPr txBox="1"/>
          <p:nvPr/>
        </p:nvSpPr>
        <p:spPr>
          <a:xfrm>
            <a:off x="2483696" y="5323422"/>
            <a:ext cx="378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51BC1"/>
                </a:solidFill>
                <a:latin typeface="+mj-ea"/>
                <a:ea typeface="+mj-ea"/>
              </a:rPr>
              <a:t>04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경쟁사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2CE53-E8F2-9771-FA7B-CEB4EFDB8D1D}"/>
              </a:ext>
            </a:extLst>
          </p:cNvPr>
          <p:cNvSpPr txBox="1"/>
          <p:nvPr/>
        </p:nvSpPr>
        <p:spPr>
          <a:xfrm>
            <a:off x="2483696" y="5609815"/>
            <a:ext cx="378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51BC1"/>
                </a:solidFill>
                <a:latin typeface="+mj-ea"/>
                <a:ea typeface="+mj-ea"/>
              </a:rPr>
              <a:t>05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비즈니스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9112F-32D4-2349-A4E3-FE85D70F8EDF}"/>
              </a:ext>
            </a:extLst>
          </p:cNvPr>
          <p:cNvSpPr txBox="1"/>
          <p:nvPr/>
        </p:nvSpPr>
        <p:spPr>
          <a:xfrm>
            <a:off x="2493221" y="5892101"/>
            <a:ext cx="378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51BC1"/>
                </a:solidFill>
                <a:latin typeface="+mj-ea"/>
                <a:ea typeface="+mj-ea"/>
              </a:rPr>
              <a:t>06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성장 계획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785065B-6011-53E8-6F5F-DF10CC32BA3E}"/>
              </a:ext>
            </a:extLst>
          </p:cNvPr>
          <p:cNvCxnSpPr>
            <a:cxnSpLocks/>
          </p:cNvCxnSpPr>
          <p:nvPr/>
        </p:nvCxnSpPr>
        <p:spPr>
          <a:xfrm>
            <a:off x="712927" y="4963222"/>
            <a:ext cx="0" cy="1189981"/>
          </a:xfrm>
          <a:prstGeom prst="line">
            <a:avLst/>
          </a:prstGeom>
          <a:ln>
            <a:solidFill>
              <a:srgbClr val="051BC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FF6FF39-36FF-AE83-6084-50533BF1E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486" y="2160622"/>
            <a:ext cx="1169374" cy="20911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012D5B-EC43-777D-5BAA-8E12A2DC7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50" y="2271498"/>
            <a:ext cx="1603430" cy="19660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D84A44-44A7-30BA-B176-873137662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78" y="2409583"/>
            <a:ext cx="1840932" cy="18409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9FCE70-87A2-B4F2-00C4-80903EE9F9B1}"/>
              </a:ext>
            </a:extLst>
          </p:cNvPr>
          <p:cNvSpPr txBox="1"/>
          <p:nvPr/>
        </p:nvSpPr>
        <p:spPr>
          <a:xfrm>
            <a:off x="293985" y="3082520"/>
            <a:ext cx="7640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맞춤형 컨텐츠 추천 서비스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16A943-A3FF-557C-FEB8-6CF55780FEC1}"/>
              </a:ext>
            </a:extLst>
          </p:cNvPr>
          <p:cNvSpPr txBox="1"/>
          <p:nvPr/>
        </p:nvSpPr>
        <p:spPr>
          <a:xfrm>
            <a:off x="705990" y="2761242"/>
            <a:ext cx="3231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사용자의 취향을 제대로 </a:t>
            </a:r>
          </a:p>
        </p:txBody>
      </p:sp>
    </p:spTree>
    <p:extLst>
      <p:ext uri="{BB962C8B-B14F-4D97-AF65-F5344CB8AC3E}">
        <p14:creationId xmlns:p14="http://schemas.microsoft.com/office/powerpoint/2010/main" val="301674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90465-64E1-9601-A799-57A80166F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BD868F-0E46-EFE0-C557-11217BB482F2}"/>
              </a:ext>
            </a:extLst>
          </p:cNvPr>
          <p:cNvSpPr txBox="1"/>
          <p:nvPr/>
        </p:nvSpPr>
        <p:spPr>
          <a:xfrm>
            <a:off x="518431" y="679091"/>
            <a:ext cx="597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UI</a:t>
            </a:r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AE003C-955D-F913-4A08-AB26F9BAC46A}"/>
              </a:ext>
            </a:extLst>
          </p:cNvPr>
          <p:cNvSpPr txBox="1"/>
          <p:nvPr/>
        </p:nvSpPr>
        <p:spPr>
          <a:xfrm>
            <a:off x="537094" y="4721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02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서비스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75484-745B-F842-2F8F-5DEC961B3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81" y="1347675"/>
            <a:ext cx="2737343" cy="4588847"/>
          </a:xfrm>
          <a:prstGeom prst="rect">
            <a:avLst/>
          </a:prstGeom>
        </p:spPr>
      </p:pic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CAF1B38-020B-784F-0682-52752964B368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9CF720-0BE5-0A34-6960-B6453D7C1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524" y="1133087"/>
            <a:ext cx="2532667" cy="47595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2506619-6C9F-1D0B-E84D-B5BAA0E78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2" y="921478"/>
            <a:ext cx="3967166" cy="6650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1333ED-7D10-51A2-D4BF-5D97B4B12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91" y="0"/>
            <a:ext cx="3676030" cy="69082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866670-C49A-38D5-B93C-2F1DE1B78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70" y="1332663"/>
            <a:ext cx="2694459" cy="4873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3CF639-D95C-150A-F967-7640E0056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32" y="817644"/>
            <a:ext cx="3912838" cy="70774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C9FC4D-A065-4250-18A2-B156A244F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01" y="454362"/>
            <a:ext cx="3961614" cy="75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E7DF1AB-2817-4C14-06FF-4FA92BD61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88" y="158413"/>
            <a:ext cx="4124049" cy="7750149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34D0B91-5F9E-91F4-24AB-C283897D9234}"/>
              </a:ext>
            </a:extLst>
          </p:cNvPr>
          <p:cNvSpPr/>
          <p:nvPr/>
        </p:nvSpPr>
        <p:spPr>
          <a:xfrm>
            <a:off x="1600075" y="1771506"/>
            <a:ext cx="1648323" cy="682653"/>
          </a:xfrm>
          <a:prstGeom prst="roundRect">
            <a:avLst>
              <a:gd name="adj" fmla="val 10553"/>
            </a:avLst>
          </a:prstGeom>
          <a:solidFill>
            <a:srgbClr val="051BC1"/>
          </a:solidFill>
          <a:ln>
            <a:noFill/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영화 혹은 드라마 </a:t>
            </a:r>
            <a:endParaRPr lang="en-US" altLang="ko-KR" sz="1400" dirty="0"/>
          </a:p>
          <a:p>
            <a:pPr algn="ctr"/>
            <a:r>
              <a:rPr lang="ko-KR" altLang="en-US" sz="1400" dirty="0"/>
              <a:t>선택 가능</a:t>
            </a:r>
            <a:endParaRPr lang="en-US" altLang="ko-KR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15AD0F-4189-1A50-4AFB-291208E61360}"/>
              </a:ext>
            </a:extLst>
          </p:cNvPr>
          <p:cNvCxnSpPr>
            <a:cxnSpLocks/>
          </p:cNvCxnSpPr>
          <p:nvPr/>
        </p:nvCxnSpPr>
        <p:spPr>
          <a:xfrm flipH="1" flipV="1">
            <a:off x="3395596" y="2007444"/>
            <a:ext cx="1065195" cy="888156"/>
          </a:xfrm>
          <a:prstGeom prst="straightConnector1">
            <a:avLst/>
          </a:prstGeom>
          <a:ln w="12700">
            <a:solidFill>
              <a:srgbClr val="051BC1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58DBA5-0757-1B09-C030-B89BA94F07C2}"/>
              </a:ext>
            </a:extLst>
          </p:cNvPr>
          <p:cNvCxnSpPr>
            <a:cxnSpLocks/>
          </p:cNvCxnSpPr>
          <p:nvPr/>
        </p:nvCxnSpPr>
        <p:spPr>
          <a:xfrm flipV="1">
            <a:off x="7124540" y="2160724"/>
            <a:ext cx="1805819" cy="684076"/>
          </a:xfrm>
          <a:prstGeom prst="straightConnector1">
            <a:avLst/>
          </a:prstGeom>
          <a:ln w="12700">
            <a:solidFill>
              <a:srgbClr val="051BC1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095EF6-E4C8-CDDE-BADA-3C871607B13E}"/>
              </a:ext>
            </a:extLst>
          </p:cNvPr>
          <p:cNvCxnSpPr>
            <a:cxnSpLocks/>
          </p:cNvCxnSpPr>
          <p:nvPr/>
        </p:nvCxnSpPr>
        <p:spPr>
          <a:xfrm flipH="1">
            <a:off x="3144477" y="4751077"/>
            <a:ext cx="1944178" cy="338079"/>
          </a:xfrm>
          <a:prstGeom prst="straightConnector1">
            <a:avLst/>
          </a:prstGeom>
          <a:ln w="12700">
            <a:solidFill>
              <a:srgbClr val="051BC1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13E6CA-9174-CDB7-B34E-42237DDFBA90}"/>
              </a:ext>
            </a:extLst>
          </p:cNvPr>
          <p:cNvCxnSpPr>
            <a:cxnSpLocks/>
          </p:cNvCxnSpPr>
          <p:nvPr/>
        </p:nvCxnSpPr>
        <p:spPr>
          <a:xfrm>
            <a:off x="7505700" y="4692195"/>
            <a:ext cx="1155700" cy="460348"/>
          </a:xfrm>
          <a:prstGeom prst="straightConnector1">
            <a:avLst/>
          </a:prstGeom>
          <a:ln w="12700">
            <a:solidFill>
              <a:srgbClr val="051BC1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9826CD-AC85-6963-BC33-945EA369767A}"/>
              </a:ext>
            </a:extLst>
          </p:cNvPr>
          <p:cNvSpPr/>
          <p:nvPr/>
        </p:nvSpPr>
        <p:spPr>
          <a:xfrm>
            <a:off x="4394201" y="4932473"/>
            <a:ext cx="3263899" cy="144098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787AB2-B9AE-6F43-EDC9-1D531F62F881}"/>
              </a:ext>
            </a:extLst>
          </p:cNvPr>
          <p:cNvSpPr/>
          <p:nvPr/>
        </p:nvSpPr>
        <p:spPr>
          <a:xfrm>
            <a:off x="4394201" y="6353140"/>
            <a:ext cx="3263899" cy="9956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9E74F44E-BB1A-DFEC-1B21-86564A52A991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BC666-99E7-8589-6030-D2F994D5B8B2}"/>
              </a:ext>
            </a:extLst>
          </p:cNvPr>
          <p:cNvSpPr txBox="1"/>
          <p:nvPr/>
        </p:nvSpPr>
        <p:spPr>
          <a:xfrm>
            <a:off x="518431" y="679091"/>
            <a:ext cx="597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UI</a:t>
            </a:r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56E61-2A30-E406-D387-177D7FC1865E}"/>
              </a:ext>
            </a:extLst>
          </p:cNvPr>
          <p:cNvSpPr txBox="1"/>
          <p:nvPr/>
        </p:nvSpPr>
        <p:spPr>
          <a:xfrm>
            <a:off x="537094" y="4721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02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서비스 설명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122FDD8-E779-CF3A-8A36-552B69F13797}"/>
              </a:ext>
            </a:extLst>
          </p:cNvPr>
          <p:cNvSpPr/>
          <p:nvPr/>
        </p:nvSpPr>
        <p:spPr>
          <a:xfrm>
            <a:off x="9028481" y="1819397"/>
            <a:ext cx="1811095" cy="682653"/>
          </a:xfrm>
          <a:prstGeom prst="roundRect">
            <a:avLst>
              <a:gd name="adj" fmla="val 10553"/>
            </a:avLst>
          </a:prstGeom>
          <a:solidFill>
            <a:srgbClr val="051BC1"/>
          </a:solidFill>
          <a:ln>
            <a:noFill/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해시태그를 통해 </a:t>
            </a:r>
            <a:endParaRPr lang="en-US" altLang="ko-KR" sz="1400" dirty="0"/>
          </a:p>
          <a:p>
            <a:pPr algn="ctr"/>
            <a:r>
              <a:rPr lang="ko-KR" altLang="en-US" sz="1400" dirty="0"/>
              <a:t>작품의 분위기 확인 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46467DA-F7C2-5423-681B-1D5C6E99A0BB}"/>
              </a:ext>
            </a:extLst>
          </p:cNvPr>
          <p:cNvSpPr/>
          <p:nvPr/>
        </p:nvSpPr>
        <p:spPr>
          <a:xfrm>
            <a:off x="1308197" y="4751077"/>
            <a:ext cx="1648323" cy="682653"/>
          </a:xfrm>
          <a:prstGeom prst="roundRect">
            <a:avLst>
              <a:gd name="adj" fmla="val 10553"/>
            </a:avLst>
          </a:prstGeom>
          <a:solidFill>
            <a:srgbClr val="051BC1"/>
          </a:solidFill>
          <a:ln>
            <a:noFill/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sz="1400" dirty="0"/>
              <a:t>추천 작품들의 </a:t>
            </a:r>
            <a:endParaRPr lang="en-US" altLang="ko-KR" sz="1400" dirty="0"/>
          </a:p>
          <a:p>
            <a:pPr algn="ctr"/>
            <a:r>
              <a:rPr lang="ko-KR" altLang="en-US" sz="1400" dirty="0"/>
              <a:t>줄거리 </a:t>
            </a:r>
            <a:r>
              <a:rPr lang="en-US" altLang="ko-KR" sz="1400" dirty="0"/>
              <a:t>2</a:t>
            </a:r>
            <a:r>
              <a:rPr lang="ko-KR" altLang="en-US" sz="1400" dirty="0"/>
              <a:t>줄 요약</a:t>
            </a:r>
            <a:endParaRPr lang="en-US" altLang="ko-KR" sz="1400" dirty="0"/>
          </a:p>
          <a:p>
            <a:pPr algn="ctr"/>
            <a:endParaRPr lang="ko-KR" altLang="en-US" sz="24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6EABAF2-000D-3C1A-2886-67F808C52576}"/>
              </a:ext>
            </a:extLst>
          </p:cNvPr>
          <p:cNvSpPr/>
          <p:nvPr/>
        </p:nvSpPr>
        <p:spPr>
          <a:xfrm>
            <a:off x="8804070" y="4883787"/>
            <a:ext cx="1811095" cy="682653"/>
          </a:xfrm>
          <a:prstGeom prst="roundRect">
            <a:avLst>
              <a:gd name="adj" fmla="val 10553"/>
            </a:avLst>
          </a:prstGeom>
          <a:solidFill>
            <a:srgbClr val="051BC1"/>
          </a:solidFill>
          <a:ln>
            <a:noFill/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시청 가능한</a:t>
            </a:r>
            <a:endParaRPr lang="en-US" altLang="ko-KR" sz="1400" dirty="0"/>
          </a:p>
          <a:p>
            <a:pPr algn="ctr"/>
            <a:r>
              <a:rPr lang="en-US" altLang="ko-KR" sz="1400" dirty="0"/>
              <a:t>OTT </a:t>
            </a:r>
            <a:r>
              <a:rPr lang="ko-KR" altLang="en-US" sz="1400" dirty="0"/>
              <a:t>플랫폼 확인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4468E06-3F39-88F0-956F-89361A214025}"/>
              </a:ext>
            </a:extLst>
          </p:cNvPr>
          <p:cNvSpPr/>
          <p:nvPr/>
        </p:nvSpPr>
        <p:spPr>
          <a:xfrm>
            <a:off x="4394201" y="2895600"/>
            <a:ext cx="694454" cy="684076"/>
          </a:xfrm>
          <a:prstGeom prst="ellipse">
            <a:avLst/>
          </a:prstGeom>
          <a:noFill/>
          <a:ln w="19050">
            <a:solidFill>
              <a:srgbClr val="051BC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2DE8777-0570-C99C-B21D-2DCFFCA3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913" y="4218350"/>
            <a:ext cx="889255" cy="87405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B03D9637-8611-DD9C-5D36-BA039161D407}"/>
              </a:ext>
            </a:extLst>
          </p:cNvPr>
          <p:cNvSpPr/>
          <p:nvPr/>
        </p:nvSpPr>
        <p:spPr>
          <a:xfrm>
            <a:off x="4504257" y="2747873"/>
            <a:ext cx="2599090" cy="180522"/>
          </a:xfrm>
          <a:prstGeom prst="rect">
            <a:avLst/>
          </a:prstGeom>
          <a:noFill/>
          <a:ln w="22225">
            <a:solidFill>
              <a:srgbClr val="051BC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C755863-9BCA-0437-C497-AFB1B1539C2B}"/>
              </a:ext>
            </a:extLst>
          </p:cNvPr>
          <p:cNvSpPr/>
          <p:nvPr/>
        </p:nvSpPr>
        <p:spPr>
          <a:xfrm>
            <a:off x="5088655" y="4457700"/>
            <a:ext cx="1497801" cy="426087"/>
          </a:xfrm>
          <a:prstGeom prst="rect">
            <a:avLst/>
          </a:prstGeom>
          <a:noFill/>
          <a:ln w="22225">
            <a:solidFill>
              <a:srgbClr val="051BC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E5B021-B96D-DC25-C766-755339558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41" y="-172006"/>
            <a:ext cx="4145166" cy="77963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6E82D-2F65-BFB3-23C4-F01F0A462A6E}"/>
              </a:ext>
            </a:extLst>
          </p:cNvPr>
          <p:cNvSpPr/>
          <p:nvPr/>
        </p:nvSpPr>
        <p:spPr>
          <a:xfrm>
            <a:off x="4394201" y="3120461"/>
            <a:ext cx="2409147" cy="4064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8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5" grpId="0" animBg="1"/>
      <p:bldP spid="52" grpId="0" animBg="1"/>
      <p:bldP spid="55" grpId="0" animBg="1"/>
      <p:bldP spid="57" grpId="0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83FAD1E2-45B2-7C9B-7F56-B3FE17A5799D}"/>
              </a:ext>
            </a:extLst>
          </p:cNvPr>
          <p:cNvSpPr/>
          <p:nvPr/>
        </p:nvSpPr>
        <p:spPr>
          <a:xfrm>
            <a:off x="466531" y="1709504"/>
            <a:ext cx="4754100" cy="4609402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13D0BD8-11D6-7BD8-07B7-FACC4705F9F5}"/>
              </a:ext>
            </a:extLst>
          </p:cNvPr>
          <p:cNvSpPr/>
          <p:nvPr/>
        </p:nvSpPr>
        <p:spPr>
          <a:xfrm>
            <a:off x="861345" y="2551342"/>
            <a:ext cx="3964472" cy="3843808"/>
          </a:xfrm>
          <a:prstGeom prst="ellipse">
            <a:avLst/>
          </a:prstGeom>
          <a:solidFill>
            <a:srgbClr val="92A9F2">
              <a:alpha val="8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B8206F95-6AD4-206A-DAD1-A40A202577D5}"/>
              </a:ext>
            </a:extLst>
          </p:cNvPr>
          <p:cNvSpPr/>
          <p:nvPr/>
        </p:nvSpPr>
        <p:spPr>
          <a:xfrm rot="5400000">
            <a:off x="-95154" y="552749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C050A-EC81-4BEC-7B87-27357B699701}"/>
              </a:ext>
            </a:extLst>
          </p:cNvPr>
          <p:cNvSpPr txBox="1"/>
          <p:nvPr/>
        </p:nvSpPr>
        <p:spPr>
          <a:xfrm>
            <a:off x="524394" y="663807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TAM – SAM - SOM</a:t>
            </a:r>
            <a:endParaRPr lang="ko-KR" altLang="en-US" sz="2400" b="1" dirty="0">
              <a:solidFill>
                <a:schemeClr val="accent3"/>
              </a:solidFill>
              <a:latin typeface="+mn-ea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597A1-2BA3-F840-8B10-23B6FA54FE28}"/>
              </a:ext>
            </a:extLst>
          </p:cNvPr>
          <p:cNvSpPr txBox="1"/>
          <p:nvPr/>
        </p:nvSpPr>
        <p:spPr>
          <a:xfrm>
            <a:off x="537094" y="462850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03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시장 분석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3A4239-7590-2325-EAD6-F9695065B0EE}"/>
              </a:ext>
            </a:extLst>
          </p:cNvPr>
          <p:cNvSpPr/>
          <p:nvPr/>
        </p:nvSpPr>
        <p:spPr>
          <a:xfrm>
            <a:off x="1504420" y="3798348"/>
            <a:ext cx="2678322" cy="2596802"/>
          </a:xfrm>
          <a:prstGeom prst="ellipse">
            <a:avLst/>
          </a:prstGeom>
          <a:solidFill>
            <a:srgbClr val="051BC1">
              <a:alpha val="3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41F47-C190-F54B-DD85-95BF5D8B58DF}"/>
              </a:ext>
            </a:extLst>
          </p:cNvPr>
          <p:cNvSpPr txBox="1"/>
          <p:nvPr/>
        </p:nvSpPr>
        <p:spPr>
          <a:xfrm>
            <a:off x="1905855" y="1918184"/>
            <a:ext cx="184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TAM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C0427-E7C8-323E-03DE-AA3942B3D8D9}"/>
              </a:ext>
            </a:extLst>
          </p:cNvPr>
          <p:cNvSpPr txBox="1"/>
          <p:nvPr/>
        </p:nvSpPr>
        <p:spPr>
          <a:xfrm>
            <a:off x="1905855" y="3120520"/>
            <a:ext cx="184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SAM</a:t>
            </a:r>
            <a:endParaRPr lang="ko-KR" alt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A7D1E-8B19-69C3-7214-82EEBD1B5F7F}"/>
              </a:ext>
            </a:extLst>
          </p:cNvPr>
          <p:cNvSpPr txBox="1"/>
          <p:nvPr/>
        </p:nvSpPr>
        <p:spPr>
          <a:xfrm>
            <a:off x="1905855" y="4753376"/>
            <a:ext cx="1847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SOM</a:t>
            </a:r>
            <a:endParaRPr lang="ko-KR" altLang="en-US" sz="32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7BDFDBC-CA13-058D-8A2D-81E77BBCB633}"/>
              </a:ext>
            </a:extLst>
          </p:cNvPr>
          <p:cNvCxnSpPr>
            <a:cxnSpLocks/>
          </p:cNvCxnSpPr>
          <p:nvPr/>
        </p:nvCxnSpPr>
        <p:spPr>
          <a:xfrm>
            <a:off x="3492059" y="2217118"/>
            <a:ext cx="5579706" cy="0"/>
          </a:xfrm>
          <a:prstGeom prst="line">
            <a:avLst/>
          </a:prstGeom>
          <a:ln w="38100" cmpd="sng"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988A74E-F90C-C189-FB34-E1F410AB07FB}"/>
              </a:ext>
            </a:extLst>
          </p:cNvPr>
          <p:cNvCxnSpPr>
            <a:cxnSpLocks/>
          </p:cNvCxnSpPr>
          <p:nvPr/>
        </p:nvCxnSpPr>
        <p:spPr>
          <a:xfrm flipV="1">
            <a:off x="3492059" y="3434372"/>
            <a:ext cx="5579706" cy="4098"/>
          </a:xfrm>
          <a:prstGeom prst="line">
            <a:avLst/>
          </a:prstGeom>
          <a:ln w="38100" cmpd="sng"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E649F55-077E-8AC0-28FE-030D1A2E07C8}"/>
              </a:ext>
            </a:extLst>
          </p:cNvPr>
          <p:cNvCxnSpPr>
            <a:cxnSpLocks/>
          </p:cNvCxnSpPr>
          <p:nvPr/>
        </p:nvCxnSpPr>
        <p:spPr>
          <a:xfrm>
            <a:off x="3492059" y="5025615"/>
            <a:ext cx="5579706" cy="0"/>
          </a:xfrm>
          <a:prstGeom prst="line">
            <a:avLst/>
          </a:prstGeom>
          <a:ln w="38100" cmpd="sng"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CDCDE5B-B1C0-4FF7-12BC-09EEEA0E4A1A}"/>
              </a:ext>
            </a:extLst>
          </p:cNvPr>
          <p:cNvSpPr txBox="1"/>
          <p:nvPr/>
        </p:nvSpPr>
        <p:spPr>
          <a:xfrm>
            <a:off x="4453114" y="1874342"/>
            <a:ext cx="568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otal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ddressable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arket     </a:t>
            </a:r>
            <a:r>
              <a:rPr lang="ko-KR" altLang="en-US" b="1" dirty="0">
                <a:solidFill>
                  <a:srgbClr val="051BC1"/>
                </a:solidFill>
              </a:rPr>
              <a:t>전체시장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DEB986-5E1E-D15D-F654-A87D209AA4D3}"/>
              </a:ext>
            </a:extLst>
          </p:cNvPr>
          <p:cNvSpPr txBox="1"/>
          <p:nvPr/>
        </p:nvSpPr>
        <p:spPr>
          <a:xfrm>
            <a:off x="4248059" y="3095079"/>
            <a:ext cx="578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ervice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ddressable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arket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      </a:t>
            </a:r>
            <a:r>
              <a:rPr lang="ko-KR" altLang="en-US" b="1" dirty="0">
                <a:solidFill>
                  <a:srgbClr val="051BC1"/>
                </a:solidFill>
              </a:rPr>
              <a:t>유효시장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DB59B-29A6-112B-51E4-3C88E02BF581}"/>
              </a:ext>
            </a:extLst>
          </p:cNvPr>
          <p:cNvSpPr txBox="1"/>
          <p:nvPr/>
        </p:nvSpPr>
        <p:spPr>
          <a:xfrm>
            <a:off x="5155151" y="465251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ervice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btainable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arket     </a:t>
            </a:r>
            <a:r>
              <a:rPr lang="ko-KR" altLang="en-US" b="1" dirty="0">
                <a:solidFill>
                  <a:srgbClr val="051BC1"/>
                </a:solidFill>
              </a:rPr>
              <a:t>초기시장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8020B-0A48-A8BA-F330-CE2CC852D036}"/>
              </a:ext>
            </a:extLst>
          </p:cNvPr>
          <p:cNvSpPr txBox="1"/>
          <p:nvPr/>
        </p:nvSpPr>
        <p:spPr>
          <a:xfrm>
            <a:off x="9207214" y="1843564"/>
            <a:ext cx="47541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국내 문화생활 시장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106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조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5000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ADC39-5915-3558-D47B-EFF4EF6C36BA}"/>
              </a:ext>
            </a:extLst>
          </p:cNvPr>
          <p:cNvSpPr txBox="1"/>
          <p:nvPr/>
        </p:nvSpPr>
        <p:spPr>
          <a:xfrm>
            <a:off x="9169114" y="4737986"/>
            <a:ext cx="28078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국내 </a:t>
            </a:r>
            <a:r>
              <a:rPr lang="en-US" altLang="ko-KR" sz="1600" b="1" dirty="0">
                <a:solidFill>
                  <a:srgbClr val="FF0000"/>
                </a:solidFill>
              </a:rPr>
              <a:t>OTT </a:t>
            </a:r>
            <a:r>
              <a:rPr lang="ko-KR" altLang="en-US" sz="1600" b="1" dirty="0">
                <a:solidFill>
                  <a:srgbClr val="FF0000"/>
                </a:solidFill>
              </a:rPr>
              <a:t>시장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6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조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1000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4BF1E-8CF0-EE65-C270-8121228170F1}"/>
              </a:ext>
            </a:extLst>
          </p:cNvPr>
          <p:cNvSpPr txBox="1"/>
          <p:nvPr/>
        </p:nvSpPr>
        <p:spPr>
          <a:xfrm>
            <a:off x="9169114" y="3091312"/>
            <a:ext cx="47541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국내 영화 및 드라마 시장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20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조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2176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22207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3B98F2-4A32-B8E5-7261-F02DC2A8265D}"/>
              </a:ext>
            </a:extLst>
          </p:cNvPr>
          <p:cNvSpPr/>
          <p:nvPr/>
        </p:nvSpPr>
        <p:spPr>
          <a:xfrm>
            <a:off x="515938" y="2750820"/>
            <a:ext cx="2410142" cy="3542165"/>
          </a:xfrm>
          <a:prstGeom prst="roundRect">
            <a:avLst>
              <a:gd name="adj" fmla="val 10553"/>
            </a:avLst>
          </a:prstGeom>
          <a:solidFill>
            <a:srgbClr val="92A9F2"/>
          </a:solidFill>
          <a:ln>
            <a:solidFill>
              <a:srgbClr val="051BC1"/>
            </a:solidFill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51BC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50D549F-4685-27E5-D605-2D7E1FE744F4}"/>
              </a:ext>
            </a:extLst>
          </p:cNvPr>
          <p:cNvSpPr/>
          <p:nvPr/>
        </p:nvSpPr>
        <p:spPr>
          <a:xfrm>
            <a:off x="768657" y="3684219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D58FE3-14E0-A443-5E77-B70F4C9E8EC7}"/>
              </a:ext>
            </a:extLst>
          </p:cNvPr>
          <p:cNvSpPr/>
          <p:nvPr/>
        </p:nvSpPr>
        <p:spPr>
          <a:xfrm>
            <a:off x="1143769" y="2450298"/>
            <a:ext cx="247280" cy="247280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1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AA9D90-763C-033E-F062-D45F1983712D}"/>
              </a:ext>
            </a:extLst>
          </p:cNvPr>
          <p:cNvSpPr/>
          <p:nvPr/>
        </p:nvSpPr>
        <p:spPr>
          <a:xfrm>
            <a:off x="3909072" y="2446110"/>
            <a:ext cx="247280" cy="247280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2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7619F5F-5091-EB7A-AB8D-9D74DB1C99B8}"/>
              </a:ext>
            </a:extLst>
          </p:cNvPr>
          <p:cNvSpPr/>
          <p:nvPr/>
        </p:nvSpPr>
        <p:spPr>
          <a:xfrm>
            <a:off x="6936481" y="2450298"/>
            <a:ext cx="247280" cy="247280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3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68F3F4-1C42-2031-C1D9-51E86DE4F67C}"/>
              </a:ext>
            </a:extLst>
          </p:cNvPr>
          <p:cNvSpPr/>
          <p:nvPr/>
        </p:nvSpPr>
        <p:spPr>
          <a:xfrm>
            <a:off x="9682825" y="2440023"/>
            <a:ext cx="247280" cy="247280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4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6997B1-E267-7986-F3A2-477DF3C4D30A}"/>
              </a:ext>
            </a:extLst>
          </p:cNvPr>
          <p:cNvSpPr txBox="1"/>
          <p:nvPr/>
        </p:nvSpPr>
        <p:spPr>
          <a:xfrm>
            <a:off x="1010718" y="28669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cs typeface="Pretendard SemiBold" panose="02000703000000020004" pitchFamily="2" charset="-127"/>
              </a:rPr>
              <a:t>정치적 요인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79F22-85BB-7FC0-F7FF-839E2CCB32D9}"/>
              </a:ext>
            </a:extLst>
          </p:cNvPr>
          <p:cNvSpPr txBox="1"/>
          <p:nvPr/>
        </p:nvSpPr>
        <p:spPr>
          <a:xfrm>
            <a:off x="829953" y="3709603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개인정보 보호 규제 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35CBB83-07A4-DCFB-F9F7-C3D3A77D86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999" y="-1992895"/>
            <a:ext cx="12700" cy="8729980"/>
          </a:xfrm>
          <a:prstGeom prst="bentConnector3">
            <a:avLst>
              <a:gd name="adj1" fmla="val 5040000"/>
            </a:avLst>
          </a:prstGeom>
          <a:ln>
            <a:solidFill>
              <a:srgbClr val="051BC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3016480-A4B5-5737-6798-B8AE266158DD}"/>
              </a:ext>
            </a:extLst>
          </p:cNvPr>
          <p:cNvCxnSpPr>
            <a:cxnSpLocks/>
          </p:cNvCxnSpPr>
          <p:nvPr/>
        </p:nvCxnSpPr>
        <p:spPr>
          <a:xfrm flipV="1">
            <a:off x="4631002" y="1744980"/>
            <a:ext cx="0" cy="627115"/>
          </a:xfrm>
          <a:prstGeom prst="line">
            <a:avLst/>
          </a:prstGeom>
          <a:ln>
            <a:solidFill>
              <a:srgbClr val="051BC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34C626B-9796-D4F0-D0EC-E702F04303E2}"/>
              </a:ext>
            </a:extLst>
          </p:cNvPr>
          <p:cNvCxnSpPr>
            <a:cxnSpLocks/>
          </p:cNvCxnSpPr>
          <p:nvPr/>
        </p:nvCxnSpPr>
        <p:spPr>
          <a:xfrm flipV="1">
            <a:off x="7540995" y="1744980"/>
            <a:ext cx="0" cy="627115"/>
          </a:xfrm>
          <a:prstGeom prst="line">
            <a:avLst/>
          </a:prstGeom>
          <a:ln>
            <a:solidFill>
              <a:srgbClr val="051BC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F045428-A174-A01F-FEA5-DD39AF003A51}"/>
              </a:ext>
            </a:extLst>
          </p:cNvPr>
          <p:cNvSpPr txBox="1"/>
          <p:nvPr/>
        </p:nvSpPr>
        <p:spPr>
          <a:xfrm>
            <a:off x="2955665" y="972815"/>
            <a:ext cx="6358541" cy="5749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SemiBold" panose="02000703000000020004" pitchFamily="2" charset="-127"/>
              </a:rPr>
              <a:t>서비스에</a:t>
            </a:r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SemiBold" panose="02000703000000020004" pitchFamily="2" charset="-127"/>
              </a:rPr>
              <a:t> </a:t>
            </a:r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SemiBold" panose="02000703000000020004" pitchFamily="2" charset="-127"/>
              </a:rPr>
              <a:t>미칠 수 있는 외부 요인 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A7C1DBA-7CE8-50D7-423F-483089DB66DF}"/>
              </a:ext>
            </a:extLst>
          </p:cNvPr>
          <p:cNvCxnSpPr/>
          <p:nvPr/>
        </p:nvCxnSpPr>
        <p:spPr>
          <a:xfrm>
            <a:off x="805913" y="3286626"/>
            <a:ext cx="1867545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위쪽 모서리 42">
            <a:extLst>
              <a:ext uri="{FF2B5EF4-FFF2-40B4-BE49-F238E27FC236}">
                <a16:creationId xmlns:a16="http://schemas.microsoft.com/office/drawing/2014/main" id="{68D74F18-11A0-A37A-9B05-07644C376407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6D4798-54F4-F2CB-B2E8-97FE73EA4F21}"/>
              </a:ext>
            </a:extLst>
          </p:cNvPr>
          <p:cNvSpPr txBox="1"/>
          <p:nvPr/>
        </p:nvSpPr>
        <p:spPr>
          <a:xfrm>
            <a:off x="537094" y="698788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PEST</a:t>
            </a:r>
            <a:r>
              <a:rPr lang="en-US" altLang="ko-KR" sz="2400" b="1" dirty="0">
                <a:solidFill>
                  <a:schemeClr val="accent3"/>
                </a:solidFill>
                <a:latin typeface="+mn-ea"/>
                <a:cs typeface="Pretendard Medium" panose="02000603000000020004" pitchFamily="2" charset="-127"/>
              </a:rPr>
              <a:t> </a:t>
            </a:r>
            <a:r>
              <a:rPr lang="ko-KR" altLang="en-US" sz="2400" b="1" dirty="0">
                <a:solidFill>
                  <a:schemeClr val="accent3"/>
                </a:solidFill>
                <a:latin typeface="+mn-ea"/>
                <a:cs typeface="Pretendard Medium" panose="02000603000000020004" pitchFamily="2" charset="-127"/>
              </a:rPr>
              <a:t>분석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CEC0ED-95CF-049B-9B82-D070A08B3156}"/>
              </a:ext>
            </a:extLst>
          </p:cNvPr>
          <p:cNvSpPr txBox="1"/>
          <p:nvPr/>
        </p:nvSpPr>
        <p:spPr>
          <a:xfrm>
            <a:off x="537094" y="481503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03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시장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A49-27D3-0A2A-C070-8768BBA77145}"/>
              </a:ext>
            </a:extLst>
          </p:cNvPr>
          <p:cNvSpPr txBox="1"/>
          <p:nvPr/>
        </p:nvSpPr>
        <p:spPr>
          <a:xfrm>
            <a:off x="1397965" y="2396888"/>
            <a:ext cx="962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51BC1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Politics</a:t>
            </a:r>
          </a:p>
          <a:p>
            <a:pPr algn="ctr"/>
            <a:endParaRPr lang="ko-KR" altLang="en-US" b="1" dirty="0">
              <a:solidFill>
                <a:srgbClr val="051BC1"/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4B3C-D3EE-28B1-1466-3BA8AEF965FD}"/>
              </a:ext>
            </a:extLst>
          </p:cNvPr>
          <p:cNvSpPr txBox="1"/>
          <p:nvPr/>
        </p:nvSpPr>
        <p:spPr>
          <a:xfrm>
            <a:off x="4121145" y="2367742"/>
            <a:ext cx="12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51BC1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E</a:t>
            </a:r>
            <a:r>
              <a:rPr lang="en-US" altLang="ko-KR" b="1" dirty="0">
                <a:solidFill>
                  <a:srgbClr val="051BC1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conomic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FB29D9-D5D1-287B-3620-A55E1DAE032A}"/>
              </a:ext>
            </a:extLst>
          </p:cNvPr>
          <p:cNvSpPr txBox="1"/>
          <p:nvPr/>
        </p:nvSpPr>
        <p:spPr>
          <a:xfrm>
            <a:off x="7157454" y="239555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51BC1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Society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A7FF5B-2B42-9BE4-2384-73B9C8806149}"/>
              </a:ext>
            </a:extLst>
          </p:cNvPr>
          <p:cNvSpPr txBox="1"/>
          <p:nvPr/>
        </p:nvSpPr>
        <p:spPr>
          <a:xfrm>
            <a:off x="9768567" y="2385855"/>
            <a:ext cx="163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51BC1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Technology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F7C1230-E87D-E9A1-5F05-C41E5B6D8C25}"/>
              </a:ext>
            </a:extLst>
          </p:cNvPr>
          <p:cNvSpPr/>
          <p:nvPr/>
        </p:nvSpPr>
        <p:spPr>
          <a:xfrm>
            <a:off x="768657" y="4566294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4213455-BC82-A62C-92B0-7A8166AE33C1}"/>
              </a:ext>
            </a:extLst>
          </p:cNvPr>
          <p:cNvSpPr/>
          <p:nvPr/>
        </p:nvSpPr>
        <p:spPr>
          <a:xfrm>
            <a:off x="787257" y="5539466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95CE0C-B4F7-3845-3692-7AD569A79899}"/>
              </a:ext>
            </a:extLst>
          </p:cNvPr>
          <p:cNvSpPr txBox="1"/>
          <p:nvPr/>
        </p:nvSpPr>
        <p:spPr>
          <a:xfrm>
            <a:off x="819073" y="4633586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컨텐츠 검열 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1AF0F1-558D-F6F4-6221-2B1AA59D0EB5}"/>
              </a:ext>
            </a:extLst>
          </p:cNvPr>
          <p:cNvSpPr txBox="1"/>
          <p:nvPr/>
        </p:nvSpPr>
        <p:spPr>
          <a:xfrm>
            <a:off x="852424" y="5589135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저작권 문제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93C6D50-33AE-1463-FD8C-C510B49E9ACA}"/>
              </a:ext>
            </a:extLst>
          </p:cNvPr>
          <p:cNvSpPr/>
          <p:nvPr/>
        </p:nvSpPr>
        <p:spPr>
          <a:xfrm>
            <a:off x="3418034" y="2750820"/>
            <a:ext cx="2410142" cy="3542165"/>
          </a:xfrm>
          <a:prstGeom prst="roundRect">
            <a:avLst>
              <a:gd name="adj" fmla="val 10553"/>
            </a:avLst>
          </a:prstGeom>
          <a:solidFill>
            <a:srgbClr val="92A9F2"/>
          </a:solidFill>
          <a:ln>
            <a:solidFill>
              <a:srgbClr val="051BC1"/>
            </a:solidFill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51BC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95383AD-7752-01BB-78B7-FC8D0D6F1741}"/>
              </a:ext>
            </a:extLst>
          </p:cNvPr>
          <p:cNvSpPr/>
          <p:nvPr/>
        </p:nvSpPr>
        <p:spPr>
          <a:xfrm>
            <a:off x="3670656" y="3674258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9D76E7-9BF0-5E8F-C7FC-E4372D1E39C1}"/>
              </a:ext>
            </a:extLst>
          </p:cNvPr>
          <p:cNvSpPr txBox="1"/>
          <p:nvPr/>
        </p:nvSpPr>
        <p:spPr>
          <a:xfrm>
            <a:off x="3912815" y="28669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cs typeface="Pretendard SemiBold" panose="02000703000000020004" pitchFamily="2" charset="-127"/>
              </a:rPr>
              <a:t>경제적 요인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04F80AD-D789-F527-EB15-A26C6B9DBA5B}"/>
              </a:ext>
            </a:extLst>
          </p:cNvPr>
          <p:cNvCxnSpPr/>
          <p:nvPr/>
        </p:nvCxnSpPr>
        <p:spPr>
          <a:xfrm>
            <a:off x="3708009" y="3286626"/>
            <a:ext cx="1867545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BC5879D-8CC5-4731-E611-273FA45AC356}"/>
              </a:ext>
            </a:extLst>
          </p:cNvPr>
          <p:cNvSpPr/>
          <p:nvPr/>
        </p:nvSpPr>
        <p:spPr>
          <a:xfrm>
            <a:off x="3667784" y="4621529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8A511AC-B85E-DA4E-1470-A1FB147FD0D5}"/>
              </a:ext>
            </a:extLst>
          </p:cNvPr>
          <p:cNvSpPr/>
          <p:nvPr/>
        </p:nvSpPr>
        <p:spPr>
          <a:xfrm>
            <a:off x="3655905" y="5537457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87CBEF-F46F-0F24-4169-0EE65BA3F8F8}"/>
              </a:ext>
            </a:extLst>
          </p:cNvPr>
          <p:cNvSpPr txBox="1"/>
          <p:nvPr/>
        </p:nvSpPr>
        <p:spPr>
          <a:xfrm>
            <a:off x="3746048" y="3700064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소비자 지출 감소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6B2F66-20D0-F4AA-9B30-29DAB0D4255B}"/>
              </a:ext>
            </a:extLst>
          </p:cNvPr>
          <p:cNvSpPr txBox="1"/>
          <p:nvPr/>
        </p:nvSpPr>
        <p:spPr>
          <a:xfrm>
            <a:off x="3750629" y="4677799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영화관 이용 감소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24D3FCBA-5370-2302-310A-23F0B45A59F5}"/>
              </a:ext>
            </a:extLst>
          </p:cNvPr>
          <p:cNvSpPr/>
          <p:nvPr/>
        </p:nvSpPr>
        <p:spPr>
          <a:xfrm>
            <a:off x="6360843" y="2750820"/>
            <a:ext cx="2410142" cy="3542165"/>
          </a:xfrm>
          <a:prstGeom prst="roundRect">
            <a:avLst>
              <a:gd name="adj" fmla="val 10553"/>
            </a:avLst>
          </a:prstGeom>
          <a:solidFill>
            <a:srgbClr val="92A9F2"/>
          </a:solidFill>
          <a:ln>
            <a:solidFill>
              <a:srgbClr val="051BC1"/>
            </a:solidFill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51BC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A8BA89A-CDD2-F023-A80B-3EB78652CFC4}"/>
              </a:ext>
            </a:extLst>
          </p:cNvPr>
          <p:cNvSpPr/>
          <p:nvPr/>
        </p:nvSpPr>
        <p:spPr>
          <a:xfrm>
            <a:off x="6613465" y="3635069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A65683-A1FB-D25B-D2F2-5CFAE90B457A}"/>
              </a:ext>
            </a:extLst>
          </p:cNvPr>
          <p:cNvSpPr txBox="1"/>
          <p:nvPr/>
        </p:nvSpPr>
        <p:spPr>
          <a:xfrm>
            <a:off x="6855624" y="28669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cs typeface="Pretendard SemiBold" panose="02000703000000020004" pitchFamily="2" charset="-127"/>
              </a:rPr>
              <a:t>사회적 요인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91D6EBC-C888-9A35-2CA5-4635F812C610}"/>
              </a:ext>
            </a:extLst>
          </p:cNvPr>
          <p:cNvSpPr txBox="1"/>
          <p:nvPr/>
        </p:nvSpPr>
        <p:spPr>
          <a:xfrm>
            <a:off x="6674761" y="3660453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Pretendard Light" panose="02000403000000020004" pitchFamily="2" charset="-127"/>
              </a:rPr>
              <a:t>1</a:t>
            </a: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인 가구 증가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F401947-7175-3AA4-A5E2-76A17AFB6325}"/>
              </a:ext>
            </a:extLst>
          </p:cNvPr>
          <p:cNvCxnSpPr/>
          <p:nvPr/>
        </p:nvCxnSpPr>
        <p:spPr>
          <a:xfrm>
            <a:off x="6650818" y="3286626"/>
            <a:ext cx="1867545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1A54ECA-B11C-C55E-771D-E456FE206E79}"/>
              </a:ext>
            </a:extLst>
          </p:cNvPr>
          <p:cNvSpPr/>
          <p:nvPr/>
        </p:nvSpPr>
        <p:spPr>
          <a:xfrm>
            <a:off x="6613465" y="4617801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D7CD7F-192E-73B4-6C41-A05EA5B21D60}"/>
              </a:ext>
            </a:extLst>
          </p:cNvPr>
          <p:cNvSpPr txBox="1"/>
          <p:nvPr/>
        </p:nvSpPr>
        <p:spPr>
          <a:xfrm>
            <a:off x="6650818" y="4658967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맞춤형 콘텐츠 선호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5BF2B25-37B9-F4F9-CAAC-F41E85ECBB7A}"/>
              </a:ext>
            </a:extLst>
          </p:cNvPr>
          <p:cNvSpPr/>
          <p:nvPr/>
        </p:nvSpPr>
        <p:spPr>
          <a:xfrm>
            <a:off x="9249883" y="2750820"/>
            <a:ext cx="2410142" cy="3542165"/>
          </a:xfrm>
          <a:prstGeom prst="roundRect">
            <a:avLst>
              <a:gd name="adj" fmla="val 10553"/>
            </a:avLst>
          </a:prstGeom>
          <a:solidFill>
            <a:srgbClr val="92A9F2"/>
          </a:solidFill>
          <a:ln>
            <a:solidFill>
              <a:srgbClr val="051BC1"/>
            </a:solidFill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51BC1"/>
              </a:solidFill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1F85C557-F528-2E7C-F14A-5DC572730303}"/>
              </a:ext>
            </a:extLst>
          </p:cNvPr>
          <p:cNvSpPr/>
          <p:nvPr/>
        </p:nvSpPr>
        <p:spPr>
          <a:xfrm>
            <a:off x="9502505" y="3635069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71843FC-4962-1541-01D5-BFFA9E6D7542}"/>
              </a:ext>
            </a:extLst>
          </p:cNvPr>
          <p:cNvSpPr txBox="1"/>
          <p:nvPr/>
        </p:nvSpPr>
        <p:spPr>
          <a:xfrm>
            <a:off x="9744665" y="28669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cs typeface="Pretendard SemiBold" panose="02000703000000020004" pitchFamily="2" charset="-127"/>
              </a:rPr>
              <a:t>기술적 요인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32A028F-D4A8-C2C3-7C8F-3A50C7A971A9}"/>
              </a:ext>
            </a:extLst>
          </p:cNvPr>
          <p:cNvSpPr txBox="1"/>
          <p:nvPr/>
        </p:nvSpPr>
        <p:spPr>
          <a:xfrm>
            <a:off x="9563801" y="3699642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타 플랫폼과 경쟁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243CF4E8-B91B-C120-9EC9-6659988B6BE0}"/>
              </a:ext>
            </a:extLst>
          </p:cNvPr>
          <p:cNvCxnSpPr/>
          <p:nvPr/>
        </p:nvCxnSpPr>
        <p:spPr>
          <a:xfrm>
            <a:off x="9539858" y="3286626"/>
            <a:ext cx="1867545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6402477-9A08-A4CA-E01B-5CB92BF63CA7}"/>
              </a:ext>
            </a:extLst>
          </p:cNvPr>
          <p:cNvSpPr/>
          <p:nvPr/>
        </p:nvSpPr>
        <p:spPr>
          <a:xfrm>
            <a:off x="9518445" y="4617367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1CEE233B-C82C-7145-5B58-305C88F8A4DA}"/>
              </a:ext>
            </a:extLst>
          </p:cNvPr>
          <p:cNvSpPr/>
          <p:nvPr/>
        </p:nvSpPr>
        <p:spPr>
          <a:xfrm>
            <a:off x="9502505" y="5535589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E6EC982-C5AF-8A2B-E26A-B69FEF7CDF2E}"/>
              </a:ext>
            </a:extLst>
          </p:cNvPr>
          <p:cNvSpPr txBox="1"/>
          <p:nvPr/>
        </p:nvSpPr>
        <p:spPr>
          <a:xfrm>
            <a:off x="9555798" y="4684659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사용자 데이터 활용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208BCE-9963-5BF1-4D37-A9BA6FD4CC09}"/>
              </a:ext>
            </a:extLst>
          </p:cNvPr>
          <p:cNvSpPr txBox="1"/>
          <p:nvPr/>
        </p:nvSpPr>
        <p:spPr>
          <a:xfrm>
            <a:off x="9528483" y="5572195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직관적인 </a:t>
            </a:r>
            <a:r>
              <a:rPr lang="en-US" altLang="ko-KR" sz="1400" b="1" dirty="0">
                <a:latin typeface="+mn-ea"/>
                <a:cs typeface="Pretendard Light" panose="02000403000000020004" pitchFamily="2" charset="-127"/>
              </a:rPr>
              <a:t>UI/UX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633F0A2-0119-4A0D-3006-7ADE8885C626}"/>
              </a:ext>
            </a:extLst>
          </p:cNvPr>
          <p:cNvSpPr/>
          <p:nvPr/>
        </p:nvSpPr>
        <p:spPr>
          <a:xfrm>
            <a:off x="6611727" y="5535589"/>
            <a:ext cx="1904898" cy="49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57892-C453-6D64-73F0-0E9515E15D51}"/>
              </a:ext>
            </a:extLst>
          </p:cNvPr>
          <p:cNvSpPr txBox="1"/>
          <p:nvPr/>
        </p:nvSpPr>
        <p:spPr>
          <a:xfrm>
            <a:off x="6549218" y="5584772"/>
            <a:ext cx="201058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콘텐츠 소비의 개인화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29811D-D136-8F13-FA5D-413884952ED5}"/>
              </a:ext>
            </a:extLst>
          </p:cNvPr>
          <p:cNvSpPr/>
          <p:nvPr/>
        </p:nvSpPr>
        <p:spPr>
          <a:xfrm>
            <a:off x="505154" y="2764891"/>
            <a:ext cx="2410142" cy="3542165"/>
          </a:xfrm>
          <a:prstGeom prst="roundRect">
            <a:avLst>
              <a:gd name="adj" fmla="val 10553"/>
            </a:avLst>
          </a:prstGeom>
          <a:noFill/>
          <a:ln w="28575">
            <a:solidFill>
              <a:srgbClr val="FF0000"/>
            </a:solidFill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51BC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747DBD-4FAC-8E94-9F7D-D4D9FA8DF382}"/>
              </a:ext>
            </a:extLst>
          </p:cNvPr>
          <p:cNvSpPr/>
          <p:nvPr/>
        </p:nvSpPr>
        <p:spPr>
          <a:xfrm>
            <a:off x="3418034" y="2750820"/>
            <a:ext cx="2410142" cy="3542165"/>
          </a:xfrm>
          <a:prstGeom prst="roundRect">
            <a:avLst>
              <a:gd name="adj" fmla="val 10553"/>
            </a:avLst>
          </a:prstGeom>
          <a:noFill/>
          <a:ln w="28575">
            <a:solidFill>
              <a:srgbClr val="FF0000"/>
            </a:solidFill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51BC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52EED9-25C9-B1C9-955E-584BCBC02898}"/>
              </a:ext>
            </a:extLst>
          </p:cNvPr>
          <p:cNvSpPr/>
          <p:nvPr/>
        </p:nvSpPr>
        <p:spPr>
          <a:xfrm>
            <a:off x="6359105" y="2750820"/>
            <a:ext cx="2410142" cy="3542165"/>
          </a:xfrm>
          <a:prstGeom prst="roundRect">
            <a:avLst>
              <a:gd name="adj" fmla="val 10553"/>
            </a:avLst>
          </a:prstGeom>
          <a:noFill/>
          <a:ln w="28575">
            <a:solidFill>
              <a:srgbClr val="FF0000"/>
            </a:solidFill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51BC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EC2014-8E98-22C0-43C7-48D1C04CD168}"/>
              </a:ext>
            </a:extLst>
          </p:cNvPr>
          <p:cNvSpPr/>
          <p:nvPr/>
        </p:nvSpPr>
        <p:spPr>
          <a:xfrm>
            <a:off x="9266769" y="2750820"/>
            <a:ext cx="2410142" cy="3542165"/>
          </a:xfrm>
          <a:prstGeom prst="roundRect">
            <a:avLst>
              <a:gd name="adj" fmla="val 10553"/>
            </a:avLst>
          </a:prstGeom>
          <a:noFill/>
          <a:ln w="28575">
            <a:solidFill>
              <a:srgbClr val="FF0000"/>
            </a:solidFill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51BC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591B94-8322-FE13-F47F-69495D8D2AF5}"/>
              </a:ext>
            </a:extLst>
          </p:cNvPr>
          <p:cNvSpPr txBox="1"/>
          <p:nvPr/>
        </p:nvSpPr>
        <p:spPr>
          <a:xfrm>
            <a:off x="3729081" y="5546820"/>
            <a:ext cx="178230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Pretendard Light" panose="02000403000000020004" pitchFamily="2" charset="-127"/>
              </a:rPr>
              <a:t>구독료 인상</a:t>
            </a:r>
            <a:endParaRPr lang="en-US" altLang="ko-KR" sz="1400" b="1" dirty="0">
              <a:latin typeface="+mn-ea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19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수행의 시작/종료 14"/>
          <p:cNvSpPr/>
          <p:nvPr/>
        </p:nvSpPr>
        <p:spPr>
          <a:xfrm rot="2708972">
            <a:off x="5532237" y="5028469"/>
            <a:ext cx="1947119" cy="860954"/>
          </a:xfrm>
          <a:prstGeom prst="flowChartTerminator">
            <a:avLst/>
          </a:pr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순서도: 수행의 시작/종료 13"/>
          <p:cNvSpPr/>
          <p:nvPr/>
        </p:nvSpPr>
        <p:spPr>
          <a:xfrm rot="21586602">
            <a:off x="6097976" y="4068340"/>
            <a:ext cx="1890947" cy="944132"/>
          </a:xfrm>
          <a:prstGeom prst="flowChartTerminator">
            <a:avLst/>
          </a:prstGeom>
          <a:solidFill>
            <a:srgbClr val="FFC26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순서도: 수행의 시작/종료 12"/>
          <p:cNvSpPr/>
          <p:nvPr/>
        </p:nvSpPr>
        <p:spPr>
          <a:xfrm rot="21586602">
            <a:off x="6109103" y="2870148"/>
            <a:ext cx="1877924" cy="940455"/>
          </a:xfrm>
          <a:prstGeom prst="flowChartTerminator">
            <a:avLst/>
          </a:prstGeom>
          <a:solidFill>
            <a:srgbClr val="5A5A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순서도: 수행의 시작/종료 11"/>
          <p:cNvSpPr/>
          <p:nvPr/>
        </p:nvSpPr>
        <p:spPr>
          <a:xfrm rot="18362136">
            <a:off x="5510757" y="1804442"/>
            <a:ext cx="1947119" cy="854037"/>
          </a:xfrm>
          <a:prstGeom prst="flowChartTerminator">
            <a:avLst/>
          </a:pr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435220" y="2012844"/>
            <a:ext cx="3800179" cy="3726817"/>
          </a:xfrm>
          <a:prstGeom prst="ellipse">
            <a:avLst/>
          </a:prstGeom>
          <a:solidFill>
            <a:srgbClr val="051BC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9660" y="2932206"/>
            <a:ext cx="34157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SWOT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2288" y="4175141"/>
            <a:ext cx="164969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900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9307" y="1346353"/>
            <a:ext cx="567269" cy="1110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70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6177" y="2885878"/>
            <a:ext cx="567267" cy="88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200" b="1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맑은 고딕"/>
                <a:cs typeface="Times New Roman"/>
              </a:rPr>
              <a:t>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1675" y="4028457"/>
            <a:ext cx="567267" cy="103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200" b="1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맑은 고딕"/>
                <a:cs typeface="Times New Roman"/>
              </a:rPr>
              <a:t>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8867" y="5241988"/>
            <a:ext cx="567268" cy="1028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200" b="1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맑은 고딕"/>
                <a:cs typeface="Times New Roman"/>
              </a:rPr>
              <a:t>T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61CD6680-E114-9EB1-3F71-AE022FC2628B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EDC75-B7FA-B59B-F289-255E835A603A}"/>
              </a:ext>
            </a:extLst>
          </p:cNvPr>
          <p:cNvSpPr txBox="1"/>
          <p:nvPr/>
        </p:nvSpPr>
        <p:spPr>
          <a:xfrm>
            <a:off x="537094" y="698788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SWOT</a:t>
            </a:r>
            <a:r>
              <a:rPr lang="en-US" altLang="ko-KR" sz="2400" b="1" dirty="0">
                <a:solidFill>
                  <a:schemeClr val="accent3"/>
                </a:solidFill>
                <a:latin typeface="+mn-ea"/>
                <a:cs typeface="Pretendard Medium" panose="02000603000000020004" pitchFamily="2" charset="-127"/>
              </a:rPr>
              <a:t> </a:t>
            </a:r>
            <a:r>
              <a:rPr lang="ko-KR" altLang="en-US" sz="2400" b="1" dirty="0">
                <a:solidFill>
                  <a:schemeClr val="accent3"/>
                </a:solidFill>
                <a:latin typeface="+mn-ea"/>
                <a:cs typeface="Pretendard Medium" panose="02000603000000020004" pitchFamily="2" charset="-127"/>
              </a:rPr>
              <a:t>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FBB28-B508-4B6A-9809-D908BC341007}"/>
              </a:ext>
            </a:extLst>
          </p:cNvPr>
          <p:cNvSpPr txBox="1"/>
          <p:nvPr/>
        </p:nvSpPr>
        <p:spPr>
          <a:xfrm>
            <a:off x="537094" y="481503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03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시장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3FFFFBD-F045-05AB-6389-892F7D0B1244}"/>
              </a:ext>
            </a:extLst>
          </p:cNvPr>
          <p:cNvSpPr/>
          <p:nvPr/>
        </p:nvSpPr>
        <p:spPr>
          <a:xfrm>
            <a:off x="1349823" y="1930825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빅 데이터 - 무료 컴퓨터개 아이콘">
            <a:extLst>
              <a:ext uri="{FF2B5EF4-FFF2-40B4-BE49-F238E27FC236}">
                <a16:creationId xmlns:a16="http://schemas.microsoft.com/office/drawing/2014/main" id="{55D376BC-8608-6E6D-6F2D-EC9CCC12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22" y="2128503"/>
            <a:ext cx="577944" cy="57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EF57607-842F-0CB2-20E8-AD0F85D13757}"/>
              </a:ext>
            </a:extLst>
          </p:cNvPr>
          <p:cNvSpPr/>
          <p:nvPr/>
        </p:nvSpPr>
        <p:spPr>
          <a:xfrm>
            <a:off x="1358392" y="1918758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B51752-27E0-A71F-911D-797A37DD9FF7}"/>
              </a:ext>
            </a:extLst>
          </p:cNvPr>
          <p:cNvSpPr/>
          <p:nvPr/>
        </p:nvSpPr>
        <p:spPr>
          <a:xfrm>
            <a:off x="7462434" y="0"/>
            <a:ext cx="4729566" cy="6858000"/>
          </a:xfrm>
          <a:prstGeom prst="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C914102C-C1CC-B4AD-CB4C-E57FF00A6749}"/>
              </a:ext>
            </a:extLst>
          </p:cNvPr>
          <p:cNvSpPr/>
          <p:nvPr/>
        </p:nvSpPr>
        <p:spPr>
          <a:xfrm rot="10800000">
            <a:off x="481016" y="0"/>
            <a:ext cx="447805" cy="123211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475573-4D99-2A17-A601-09B1EFAA3059}"/>
              </a:ext>
            </a:extLst>
          </p:cNvPr>
          <p:cNvSpPr txBox="1"/>
          <p:nvPr/>
        </p:nvSpPr>
        <p:spPr>
          <a:xfrm>
            <a:off x="488764" y="805913"/>
            <a:ext cx="6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E9EA04-6586-C2B7-D02B-C711AE665D5E}"/>
              </a:ext>
            </a:extLst>
          </p:cNvPr>
          <p:cNvSpPr txBox="1"/>
          <p:nvPr/>
        </p:nvSpPr>
        <p:spPr>
          <a:xfrm>
            <a:off x="8041037" y="2526223"/>
            <a:ext cx="2750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Strength</a:t>
            </a:r>
          </a:p>
          <a:p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4E45C-B45D-DD0E-1305-40D35B1575F3}"/>
              </a:ext>
            </a:extLst>
          </p:cNvPr>
          <p:cNvSpPr txBox="1"/>
          <p:nvPr/>
        </p:nvSpPr>
        <p:spPr>
          <a:xfrm>
            <a:off x="2484249" y="1893990"/>
            <a:ext cx="65659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</a:pPr>
            <a:r>
              <a:rPr lang="ko-KR" altLang="en-US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정교한 추천 알고리즘</a:t>
            </a:r>
            <a:endParaRPr lang="en-US" altLang="ko-KR" b="1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사용자가 선택한 콘텐츠와 최대한 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유사한 작품을</a:t>
            </a:r>
            <a:r>
              <a:rPr lang="en-US" altLang="ko-KR" sz="1400" b="1" kern="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추천해줍니다</a:t>
            </a:r>
            <a:r>
              <a:rPr lang="en-US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</a:p>
          <a:p>
            <a:pPr latinLnBrk="0">
              <a:spcAft>
                <a:spcPts val="800"/>
              </a:spcAft>
            </a:pPr>
            <a:endParaRPr lang="en-US" altLang="ko-KR" b="1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469558-87D3-02F6-E08B-0748402B207C}"/>
              </a:ext>
            </a:extLst>
          </p:cNvPr>
          <p:cNvSpPr/>
          <p:nvPr/>
        </p:nvSpPr>
        <p:spPr>
          <a:xfrm>
            <a:off x="1347493" y="5177878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A9E07D5-58E7-C177-C9DE-9EB174486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88" y="2104577"/>
            <a:ext cx="601662" cy="601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62EB0D-DDFB-1BDA-B35C-E481C536AA9B}"/>
              </a:ext>
            </a:extLst>
          </p:cNvPr>
          <p:cNvSpPr txBox="1"/>
          <p:nvPr/>
        </p:nvSpPr>
        <p:spPr>
          <a:xfrm>
            <a:off x="1006314" y="698191"/>
            <a:ext cx="359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B050"/>
                </a:solidFill>
              </a:rPr>
              <a:t>Strength </a:t>
            </a:r>
            <a:r>
              <a:rPr lang="ko-KR" altLang="en-US" sz="3200" b="1" dirty="0"/>
              <a:t>강점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21BF77-17ED-1655-7120-007C745915B2}"/>
              </a:ext>
            </a:extLst>
          </p:cNvPr>
          <p:cNvSpPr txBox="1"/>
          <p:nvPr/>
        </p:nvSpPr>
        <p:spPr>
          <a:xfrm>
            <a:off x="1050656" y="402956"/>
            <a:ext cx="143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WOT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분석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15096A-704C-3E1A-93BB-8A15776F469F}"/>
              </a:ext>
            </a:extLst>
          </p:cNvPr>
          <p:cNvSpPr/>
          <p:nvPr/>
        </p:nvSpPr>
        <p:spPr>
          <a:xfrm>
            <a:off x="1344274" y="3536247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063C6-5D2F-99F9-B40E-5E3B4306DC12}"/>
              </a:ext>
            </a:extLst>
          </p:cNvPr>
          <p:cNvSpPr txBox="1"/>
          <p:nvPr/>
        </p:nvSpPr>
        <p:spPr>
          <a:xfrm>
            <a:off x="2484249" y="5141669"/>
            <a:ext cx="6565900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</a:pPr>
            <a:r>
              <a:rPr lang="ko-KR" altLang="en-US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직관적인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UI</a:t>
            </a: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사용자들이 최대한 보기 편하도록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불필요한 정보 및 설명 최소화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6" name="Picture 2" descr="Ui 디자인 - 무료 현서와 웹개 아이콘">
            <a:extLst>
              <a:ext uri="{FF2B5EF4-FFF2-40B4-BE49-F238E27FC236}">
                <a16:creationId xmlns:a16="http://schemas.microsoft.com/office/drawing/2014/main" id="{5459A23C-40D9-7A81-FDFD-DE35C0CF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180" y="5297073"/>
            <a:ext cx="729497" cy="72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CE8E4-EB28-8794-17D4-6088BC76812B}"/>
              </a:ext>
            </a:extLst>
          </p:cNvPr>
          <p:cNvSpPr txBox="1"/>
          <p:nvPr/>
        </p:nvSpPr>
        <p:spPr>
          <a:xfrm>
            <a:off x="2484249" y="3522945"/>
            <a:ext cx="6565900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</a:pPr>
            <a:r>
              <a:rPr lang="ko-KR" altLang="en-US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신뢰도가 높은 평가 시스템</a:t>
            </a:r>
            <a:endParaRPr lang="en-US" altLang="ko-KR" b="1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단순 평점 기반이 아닌 </a:t>
            </a:r>
            <a:r>
              <a:rPr lang="ko-KR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사용자의 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선호도</a:t>
            </a:r>
            <a:r>
              <a:rPr lang="en-US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작성한 리뷰</a:t>
            </a:r>
            <a:r>
              <a:rPr lang="en-US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영화의 내용을 최대한</a:t>
            </a:r>
            <a:r>
              <a:rPr lang="ko-KR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반영</a:t>
            </a:r>
            <a:r>
              <a:rPr lang="en-US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endParaRPr lang="ko-KR" altLang="ko-KR" sz="12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ACC38F-92AE-34DC-5474-FBC06FC74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88" y="3761504"/>
            <a:ext cx="579864" cy="579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750D-E0D6-8276-6923-E25A82BC3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BDFD79F6-1649-8EE2-73B7-E6F69030B00C}"/>
              </a:ext>
            </a:extLst>
          </p:cNvPr>
          <p:cNvSpPr/>
          <p:nvPr/>
        </p:nvSpPr>
        <p:spPr>
          <a:xfrm>
            <a:off x="1344274" y="3536247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D63C706-D44B-32D5-F596-49E435F99D00}"/>
              </a:ext>
            </a:extLst>
          </p:cNvPr>
          <p:cNvSpPr/>
          <p:nvPr/>
        </p:nvSpPr>
        <p:spPr>
          <a:xfrm>
            <a:off x="1349823" y="1930825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6F31C2-B123-0903-B0F5-AEDC2BF8A773}"/>
              </a:ext>
            </a:extLst>
          </p:cNvPr>
          <p:cNvSpPr/>
          <p:nvPr/>
        </p:nvSpPr>
        <p:spPr>
          <a:xfrm>
            <a:off x="7462434" y="0"/>
            <a:ext cx="4729566" cy="6858000"/>
          </a:xfrm>
          <a:prstGeom prst="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86829-217C-15BA-D0DD-54DB2AA76C7F}"/>
              </a:ext>
            </a:extLst>
          </p:cNvPr>
          <p:cNvSpPr txBox="1"/>
          <p:nvPr/>
        </p:nvSpPr>
        <p:spPr>
          <a:xfrm>
            <a:off x="8041037" y="2526223"/>
            <a:ext cx="3931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Weakness</a:t>
            </a:r>
          </a:p>
          <a:p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약점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08C118A-4BD7-0C40-831F-FF9FD7201D1B}"/>
              </a:ext>
            </a:extLst>
          </p:cNvPr>
          <p:cNvSpPr/>
          <p:nvPr/>
        </p:nvSpPr>
        <p:spPr>
          <a:xfrm rot="10800000">
            <a:off x="481016" y="0"/>
            <a:ext cx="447805" cy="123211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A83A4-5AC8-049C-4D3D-383335D5E22D}"/>
              </a:ext>
            </a:extLst>
          </p:cNvPr>
          <p:cNvSpPr txBox="1"/>
          <p:nvPr/>
        </p:nvSpPr>
        <p:spPr>
          <a:xfrm>
            <a:off x="488764" y="805913"/>
            <a:ext cx="6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8DCC-A0A2-3B61-6FDD-EC70B8EECA67}"/>
              </a:ext>
            </a:extLst>
          </p:cNvPr>
          <p:cNvSpPr txBox="1"/>
          <p:nvPr/>
        </p:nvSpPr>
        <p:spPr>
          <a:xfrm>
            <a:off x="1006314" y="698191"/>
            <a:ext cx="359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DA7D7"/>
                </a:solidFill>
              </a:rPr>
              <a:t>Weakness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약점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C779-954C-3F74-A126-00B45A7E38DD}"/>
              </a:ext>
            </a:extLst>
          </p:cNvPr>
          <p:cNvSpPr txBox="1"/>
          <p:nvPr/>
        </p:nvSpPr>
        <p:spPr>
          <a:xfrm>
            <a:off x="2484249" y="1896521"/>
            <a:ext cx="6204204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  <a:buNone/>
            </a:pPr>
            <a:r>
              <a:rPr lang="ko-KR" altLang="en-US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데이터 확보 필요성</a:t>
            </a:r>
            <a:endParaRPr lang="en-US" altLang="ko-KR" sz="1800" b="1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  <a:buNone/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추천 </a:t>
            </a:r>
            <a:r>
              <a:rPr lang="ko-KR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알고리즘 학습을 위한 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  <a:buNone/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영화의 정확한 줄거리 내용 </a:t>
            </a:r>
            <a:r>
              <a:rPr lang="ko-KR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확보 </a:t>
            </a:r>
            <a:endParaRPr lang="ko-KR" altLang="ko-KR" sz="12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CB148-A55A-BF44-E3C7-CF780C1EDD0E}"/>
              </a:ext>
            </a:extLst>
          </p:cNvPr>
          <p:cNvSpPr txBox="1"/>
          <p:nvPr/>
        </p:nvSpPr>
        <p:spPr>
          <a:xfrm>
            <a:off x="1050656" y="402956"/>
            <a:ext cx="143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S</a:t>
            </a:r>
            <a:r>
              <a:rPr lang="en-US" altLang="ko-KR" b="1" dirty="0">
                <a:solidFill>
                  <a:srgbClr val="0DA7D7"/>
                </a:solidFill>
              </a:rPr>
              <a:t>W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OT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분석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23B675-59FB-8539-0D66-D5AEF46D75B5}"/>
              </a:ext>
            </a:extLst>
          </p:cNvPr>
          <p:cNvSpPr/>
          <p:nvPr/>
        </p:nvSpPr>
        <p:spPr>
          <a:xfrm>
            <a:off x="1346935" y="3561594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빅 데이터 - 무료 컴퓨터개 아이콘">
            <a:extLst>
              <a:ext uri="{FF2B5EF4-FFF2-40B4-BE49-F238E27FC236}">
                <a16:creationId xmlns:a16="http://schemas.microsoft.com/office/drawing/2014/main" id="{4678F21E-7E0B-9F03-B88C-47B9565C0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85" y="2111680"/>
            <a:ext cx="577944" cy="57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132F4B4-5DD5-8494-95BB-09E45E44B82E}"/>
              </a:ext>
            </a:extLst>
          </p:cNvPr>
          <p:cNvSpPr/>
          <p:nvPr/>
        </p:nvSpPr>
        <p:spPr>
          <a:xfrm>
            <a:off x="1347493" y="5177878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3A6AA-C932-06D3-49ED-7E99F7FDD8CF}"/>
              </a:ext>
            </a:extLst>
          </p:cNvPr>
          <p:cNvSpPr txBox="1"/>
          <p:nvPr/>
        </p:nvSpPr>
        <p:spPr>
          <a:xfrm>
            <a:off x="2484249" y="3513130"/>
            <a:ext cx="6565900" cy="94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</a:pPr>
            <a:r>
              <a:rPr lang="ko-KR" altLang="en-US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저작권 문제</a:t>
            </a:r>
            <a:endParaRPr lang="en-US" altLang="ko-KR" b="1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포스터</a:t>
            </a:r>
            <a:r>
              <a:rPr lang="en-US" altLang="ko-KR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예고편 등 저작권 있는 자료를</a:t>
            </a:r>
            <a:endParaRPr lang="en-US" altLang="ko-KR" sz="12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무단 사용 시 법적 이슈 발생 가능성 </a:t>
            </a:r>
            <a:endParaRPr lang="ko-KR" altLang="ko-KR" sz="12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9560D2-C339-121C-EB32-1DB1AF92E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88" y="3628884"/>
            <a:ext cx="908018" cy="908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28A2F4-2557-D66D-257D-B0FE30DC2E08}"/>
              </a:ext>
            </a:extLst>
          </p:cNvPr>
          <p:cNvSpPr txBox="1"/>
          <p:nvPr/>
        </p:nvSpPr>
        <p:spPr>
          <a:xfrm>
            <a:off x="2484249" y="5138055"/>
            <a:ext cx="6565900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</a:pPr>
            <a:r>
              <a:rPr lang="ko-KR" altLang="en-US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브랜드 인지도 부족</a:t>
            </a:r>
            <a:endParaRPr lang="en-US" altLang="ko-KR" b="1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유사 서비스에 비해 인지도 및 신뢰도가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낮으므로 신규 사용자 유입 한계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13" name="Picture 4" descr="Awareness Generic Flat icon | Freepik">
            <a:extLst>
              <a:ext uri="{FF2B5EF4-FFF2-40B4-BE49-F238E27FC236}">
                <a16:creationId xmlns:a16="http://schemas.microsoft.com/office/drawing/2014/main" id="{0D754AB3-46E3-CA0F-E809-7D4D0775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85" y="5329108"/>
            <a:ext cx="623296" cy="62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5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87F15-DB23-E594-E251-EE8923EF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39F027-9C8B-CDCE-7085-264F22B4AA9B}"/>
              </a:ext>
            </a:extLst>
          </p:cNvPr>
          <p:cNvSpPr/>
          <p:nvPr/>
        </p:nvSpPr>
        <p:spPr>
          <a:xfrm>
            <a:off x="7462434" y="0"/>
            <a:ext cx="4729566" cy="6858000"/>
          </a:xfrm>
          <a:prstGeom prst="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7F8D03-7941-8903-49C6-D6C8524F5A47}"/>
              </a:ext>
            </a:extLst>
          </p:cNvPr>
          <p:cNvSpPr txBox="1"/>
          <p:nvPr/>
        </p:nvSpPr>
        <p:spPr>
          <a:xfrm>
            <a:off x="8010040" y="2502974"/>
            <a:ext cx="3846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Opportunity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기회</a:t>
            </a:r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6DA8A501-3FD3-D099-5B77-B9F138A8AE1F}"/>
              </a:ext>
            </a:extLst>
          </p:cNvPr>
          <p:cNvSpPr/>
          <p:nvPr/>
        </p:nvSpPr>
        <p:spPr>
          <a:xfrm rot="10800000">
            <a:off x="481016" y="0"/>
            <a:ext cx="447805" cy="123211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FF85F-BFF9-F70C-8955-BDC073A95B78}"/>
              </a:ext>
            </a:extLst>
          </p:cNvPr>
          <p:cNvSpPr txBox="1"/>
          <p:nvPr/>
        </p:nvSpPr>
        <p:spPr>
          <a:xfrm>
            <a:off x="488764" y="805913"/>
            <a:ext cx="6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7F929-3CC4-651F-E64F-85801A7ACF93}"/>
              </a:ext>
            </a:extLst>
          </p:cNvPr>
          <p:cNvSpPr txBox="1"/>
          <p:nvPr/>
        </p:nvSpPr>
        <p:spPr>
          <a:xfrm>
            <a:off x="1006314" y="698191"/>
            <a:ext cx="359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C000"/>
                </a:solidFill>
              </a:rPr>
              <a:t>Opportunity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B8710-C93F-1E69-1880-FE1543C3E1F4}"/>
              </a:ext>
            </a:extLst>
          </p:cNvPr>
          <p:cNvSpPr txBox="1"/>
          <p:nvPr/>
        </p:nvSpPr>
        <p:spPr>
          <a:xfrm>
            <a:off x="1050656" y="402956"/>
            <a:ext cx="143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SW</a:t>
            </a:r>
            <a:r>
              <a:rPr lang="en-US" altLang="ko-KR" b="1" dirty="0">
                <a:solidFill>
                  <a:srgbClr val="FFC000"/>
                </a:solidFill>
              </a:rPr>
              <a:t>O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T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분석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521811B-3684-760E-27BB-78503F349FEE}"/>
              </a:ext>
            </a:extLst>
          </p:cNvPr>
          <p:cNvSpPr/>
          <p:nvPr/>
        </p:nvSpPr>
        <p:spPr>
          <a:xfrm>
            <a:off x="1349823" y="3467889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D69BD-5045-490E-338C-3189553D815C}"/>
              </a:ext>
            </a:extLst>
          </p:cNvPr>
          <p:cNvSpPr txBox="1"/>
          <p:nvPr/>
        </p:nvSpPr>
        <p:spPr>
          <a:xfrm>
            <a:off x="2484249" y="3492939"/>
            <a:ext cx="6565900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</a:pPr>
            <a:r>
              <a:rPr lang="ko-KR" altLang="en-US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다른 분야로 확장 가능성</a:t>
            </a:r>
            <a:endParaRPr lang="en-US" altLang="ko-KR" b="1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en-US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OTT</a:t>
            </a: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외에도 도서</a:t>
            </a:r>
            <a:r>
              <a:rPr lang="en-US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웹툰</a:t>
            </a:r>
            <a:r>
              <a:rPr lang="en-US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유튜브 등 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다른 콘텐츠 분야로 확장 가능성 보유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EB79DAE-185A-43ED-9CC2-1E9B6FA3390C}"/>
              </a:ext>
            </a:extLst>
          </p:cNvPr>
          <p:cNvSpPr/>
          <p:nvPr/>
        </p:nvSpPr>
        <p:spPr>
          <a:xfrm>
            <a:off x="1349823" y="1930825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7DA39-1603-4CDC-5828-B16B1FFA2F72}"/>
              </a:ext>
            </a:extLst>
          </p:cNvPr>
          <p:cNvSpPr txBox="1"/>
          <p:nvPr/>
        </p:nvSpPr>
        <p:spPr>
          <a:xfrm>
            <a:off x="2484249" y="1896521"/>
            <a:ext cx="6204204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  <a:buNone/>
            </a:pPr>
            <a:r>
              <a:rPr lang="ko-KR" altLang="en-US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맞춤형 광고 노출</a:t>
            </a:r>
            <a:endParaRPr lang="en-US" altLang="ko-KR" sz="1800" b="1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  <a:buNone/>
            </a:pPr>
            <a:r>
              <a:rPr lang="ko-KR" altLang="en-US" sz="14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활용하여 고객 </a:t>
            </a:r>
            <a:endParaRPr lang="en-US" altLang="ko-KR" sz="14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  <a:buNone/>
            </a:pPr>
            <a:r>
              <a:rPr lang="ko-KR" altLang="en-US" sz="14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맞춤형 광고 노출 가능</a:t>
            </a:r>
            <a:endParaRPr lang="ko-KR" altLang="ko-KR" sz="14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9" name="Picture 8" descr="온라인 광고 - 무료 상업개 아이콘">
            <a:extLst>
              <a:ext uri="{FF2B5EF4-FFF2-40B4-BE49-F238E27FC236}">
                <a16:creationId xmlns:a16="http://schemas.microsoft.com/office/drawing/2014/main" id="{64EAEF6A-EB85-9D81-D565-E3F7B6FC0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47" y="2160622"/>
            <a:ext cx="587034" cy="58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532BBB2-B548-70CE-64B2-C60E8F5CABF0}"/>
              </a:ext>
            </a:extLst>
          </p:cNvPr>
          <p:cNvSpPr/>
          <p:nvPr/>
        </p:nvSpPr>
        <p:spPr>
          <a:xfrm>
            <a:off x="1349823" y="5007453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Picture 6" descr="Collaboration - Free business and finance icons">
            <a:extLst>
              <a:ext uri="{FF2B5EF4-FFF2-40B4-BE49-F238E27FC236}">
                <a16:creationId xmlns:a16="http://schemas.microsoft.com/office/drawing/2014/main" id="{C7A8D66F-51FD-B5BD-4175-3D4E6EC4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38" y="5153328"/>
            <a:ext cx="680224" cy="6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2DB30A-F58D-DB3F-D57F-E3D2AB80ACE1}"/>
              </a:ext>
            </a:extLst>
          </p:cNvPr>
          <p:cNvSpPr txBox="1"/>
          <p:nvPr/>
        </p:nvSpPr>
        <p:spPr>
          <a:xfrm>
            <a:off x="2484249" y="5032503"/>
            <a:ext cx="6565900" cy="68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</a:pP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OTT </a:t>
            </a:r>
            <a:r>
              <a:rPr lang="ko-KR" altLang="en-US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플랫폼과 협업</a:t>
            </a:r>
            <a:endParaRPr lang="en-US" altLang="ko-KR" b="1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en-US" altLang="ko-KR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OTT </a:t>
            </a: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플랫폼과 협업 가능성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6146" name="Picture 2" descr="Business expansion - Free business icons">
            <a:extLst>
              <a:ext uri="{FF2B5EF4-FFF2-40B4-BE49-F238E27FC236}">
                <a16:creationId xmlns:a16="http://schemas.microsoft.com/office/drawing/2014/main" id="{43B5AACF-CA72-9443-A758-DDBF7422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50" y="3551984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0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CDA0-6309-713D-D087-9A9F7B92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398A4CE5-95F6-8538-5BDE-3C05D04D3D54}"/>
              </a:ext>
            </a:extLst>
          </p:cNvPr>
          <p:cNvSpPr/>
          <p:nvPr/>
        </p:nvSpPr>
        <p:spPr>
          <a:xfrm>
            <a:off x="1349823" y="3467889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329EBEF-ED08-122B-4444-4FC59E426DDD}"/>
              </a:ext>
            </a:extLst>
          </p:cNvPr>
          <p:cNvSpPr/>
          <p:nvPr/>
        </p:nvSpPr>
        <p:spPr>
          <a:xfrm>
            <a:off x="1344851" y="5004734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835BA5-2B3B-7CD3-0E2F-FBD0C3203DB5}"/>
              </a:ext>
            </a:extLst>
          </p:cNvPr>
          <p:cNvSpPr/>
          <p:nvPr/>
        </p:nvSpPr>
        <p:spPr>
          <a:xfrm>
            <a:off x="7462434" y="0"/>
            <a:ext cx="4729566" cy="6858000"/>
          </a:xfrm>
          <a:prstGeom prst="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5E5787-8245-649E-F490-ED5ADD05AAAE}"/>
              </a:ext>
            </a:extLst>
          </p:cNvPr>
          <p:cNvSpPr txBox="1"/>
          <p:nvPr/>
        </p:nvSpPr>
        <p:spPr>
          <a:xfrm>
            <a:off x="8033287" y="2518474"/>
            <a:ext cx="3846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</a:p>
          <a:p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위협</a:t>
            </a:r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1C65D825-DF15-0773-24EC-3BD4760AA437}"/>
              </a:ext>
            </a:extLst>
          </p:cNvPr>
          <p:cNvSpPr/>
          <p:nvPr/>
        </p:nvSpPr>
        <p:spPr>
          <a:xfrm rot="10800000">
            <a:off x="481016" y="0"/>
            <a:ext cx="447805" cy="123211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19DD4-D3FB-8499-2A5C-653DE1FFF654}"/>
              </a:ext>
            </a:extLst>
          </p:cNvPr>
          <p:cNvSpPr txBox="1"/>
          <p:nvPr/>
        </p:nvSpPr>
        <p:spPr>
          <a:xfrm>
            <a:off x="488764" y="805913"/>
            <a:ext cx="6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92CB8-9DD5-3552-6BB5-79674D6B9718}"/>
              </a:ext>
            </a:extLst>
          </p:cNvPr>
          <p:cNvSpPr txBox="1"/>
          <p:nvPr/>
        </p:nvSpPr>
        <p:spPr>
          <a:xfrm>
            <a:off x="1006314" y="698191"/>
            <a:ext cx="359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</a:rPr>
              <a:t>Threat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위협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E23CE-2F7C-692C-5C98-C0D5E8ABDB10}"/>
              </a:ext>
            </a:extLst>
          </p:cNvPr>
          <p:cNvSpPr txBox="1"/>
          <p:nvPr/>
        </p:nvSpPr>
        <p:spPr>
          <a:xfrm>
            <a:off x="1050656" y="402956"/>
            <a:ext cx="143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SWO</a:t>
            </a:r>
            <a:r>
              <a:rPr lang="en-US" altLang="ko-KR" b="1" dirty="0">
                <a:solidFill>
                  <a:schemeClr val="accent2"/>
                </a:solidFill>
              </a:rPr>
              <a:t>T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CD338-07F6-9D90-4D26-31192C1216E2}"/>
              </a:ext>
            </a:extLst>
          </p:cNvPr>
          <p:cNvSpPr txBox="1"/>
          <p:nvPr/>
        </p:nvSpPr>
        <p:spPr>
          <a:xfrm>
            <a:off x="2482359" y="5271591"/>
            <a:ext cx="6096000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</a:pPr>
            <a:r>
              <a:rPr lang="ko-KR" altLang="en-US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방송 시장 침체</a:t>
            </a:r>
            <a:endParaRPr lang="en-US" altLang="ko-KR" sz="1800" b="1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이로 인한 수요 감소할 수 있음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endParaRPr lang="ko-KR" altLang="ko-KR" sz="12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076" name="Picture 4" descr="Decrease - Free arrows icons">
            <a:extLst>
              <a:ext uri="{FF2B5EF4-FFF2-40B4-BE49-F238E27FC236}">
                <a16:creationId xmlns:a16="http://schemas.microsoft.com/office/drawing/2014/main" id="{629F1010-B471-62F2-5ACB-8040F893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71" y="5138835"/>
            <a:ext cx="705098" cy="70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ee User Group SVG, PNG Icon, Symbol. Download Image.">
            <a:extLst>
              <a:ext uri="{FF2B5EF4-FFF2-40B4-BE49-F238E27FC236}">
                <a16:creationId xmlns:a16="http://schemas.microsoft.com/office/drawing/2014/main" id="{565B9C68-D7AE-7F24-F7E0-49D56B2C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1" y="3641057"/>
            <a:ext cx="646398" cy="64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0E0F6127-191A-03DF-88A3-AEBD04DA57ED}"/>
              </a:ext>
            </a:extLst>
          </p:cNvPr>
          <p:cNvSpPr/>
          <p:nvPr/>
        </p:nvSpPr>
        <p:spPr>
          <a:xfrm>
            <a:off x="1349823" y="1930825"/>
            <a:ext cx="980518" cy="973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C08E60-6C65-DC32-414E-7358E6C41E10}"/>
              </a:ext>
            </a:extLst>
          </p:cNvPr>
          <p:cNvSpPr txBox="1"/>
          <p:nvPr/>
        </p:nvSpPr>
        <p:spPr>
          <a:xfrm>
            <a:off x="2484249" y="1896521"/>
            <a:ext cx="62042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  <a:buNone/>
            </a:pPr>
            <a:r>
              <a:rPr lang="ko-KR" altLang="en-US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경쟁 불가피</a:t>
            </a:r>
            <a:endParaRPr lang="en-US" altLang="ko-KR" sz="1800" b="1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  <a:buNone/>
            </a:pPr>
            <a:r>
              <a:rPr lang="en-US" altLang="ko-KR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OTT </a:t>
            </a:r>
            <a:r>
              <a:rPr lang="ko-KR" altLang="en-US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플랫폼 자체 추천 기능</a:t>
            </a:r>
            <a:endParaRPr lang="en-US" altLang="ko-KR" sz="12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  <a:buNone/>
            </a:pPr>
            <a:r>
              <a:rPr lang="en-US" altLang="ko-KR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 err="1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넷플릭스</a:t>
            </a:r>
            <a:r>
              <a:rPr lang="en-US" altLang="ko-KR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b="1" kern="100" dirty="0" err="1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쿠팡플레이</a:t>
            </a:r>
            <a:r>
              <a:rPr lang="en-US" altLang="ko-KR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200" b="1" kern="10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경쟁 불가피</a:t>
            </a:r>
            <a:endParaRPr lang="ko-KR" altLang="ko-KR" sz="12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  <a:buNone/>
            </a:pPr>
            <a:endParaRPr lang="ko-KR" altLang="ko-KR" sz="1200" b="1" kern="10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C7E6CF2-AD21-F91B-DAED-B38ABA5D2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436" y="1907831"/>
            <a:ext cx="1041348" cy="1041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52B3BB-4407-4723-852A-452E3B40E40C}"/>
              </a:ext>
            </a:extLst>
          </p:cNvPr>
          <p:cNvSpPr txBox="1"/>
          <p:nvPr/>
        </p:nvSpPr>
        <p:spPr>
          <a:xfrm>
            <a:off x="2484249" y="3492939"/>
            <a:ext cx="6565900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800"/>
              </a:spcAft>
            </a:pPr>
            <a:r>
              <a:rPr lang="ko-KR" altLang="en-US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초기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사용자 확보 어려움</a:t>
            </a:r>
            <a:endParaRPr lang="en-US" altLang="ko-KR" b="1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데이터 부족으로 추천 정확도 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400" b="1" kern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낮을 가능성 있음</a:t>
            </a:r>
            <a:endParaRPr lang="en-US" altLang="ko-KR" sz="1400" b="1" kern="0" dirty="0">
              <a:solidFill>
                <a:schemeClr val="bg2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19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E50B2-4F96-5CFE-7F6A-8DD8A913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ED4DB5-9A3A-32CC-EA8B-6A8294EF64E7}"/>
              </a:ext>
            </a:extLst>
          </p:cNvPr>
          <p:cNvSpPr txBox="1"/>
          <p:nvPr/>
        </p:nvSpPr>
        <p:spPr>
          <a:xfrm>
            <a:off x="62949" y="291548"/>
            <a:ext cx="1517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서비스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0FDBF203-D587-226C-56E5-8401E8A16CFE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F2001-E971-135F-A7B1-4ECE967E4FF7}"/>
              </a:ext>
            </a:extLst>
          </p:cNvPr>
          <p:cNvSpPr txBox="1"/>
          <p:nvPr/>
        </p:nvSpPr>
        <p:spPr>
          <a:xfrm>
            <a:off x="518432" y="704491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키노라이츠</a:t>
            </a:r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, </a:t>
            </a:r>
            <a:endParaRPr lang="ko-KR" altLang="en-US" sz="2400" b="1" dirty="0">
              <a:solidFill>
                <a:srgbClr val="051BC1"/>
              </a:solidFill>
              <a:latin typeface="+mn-ea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2F260-BD03-18E0-9B59-D30B006757FC}"/>
              </a:ext>
            </a:extLst>
          </p:cNvPr>
          <p:cNvSpPr txBox="1"/>
          <p:nvPr/>
        </p:nvSpPr>
        <p:spPr>
          <a:xfrm>
            <a:off x="537094" y="4594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04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경쟁사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C1156-BEEA-5B94-E979-16741D97E41D}"/>
              </a:ext>
            </a:extLst>
          </p:cNvPr>
          <p:cNvSpPr txBox="1"/>
          <p:nvPr/>
        </p:nvSpPr>
        <p:spPr>
          <a:xfrm>
            <a:off x="2128837" y="704491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 </a:t>
            </a:r>
            <a:r>
              <a:rPr lang="ko-KR" altLang="en-US" sz="2400" b="1" dirty="0" err="1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왓챠피디아</a:t>
            </a:r>
            <a:endParaRPr lang="ko-KR" altLang="en-US" sz="2400" b="1" dirty="0">
              <a:solidFill>
                <a:srgbClr val="051BC1"/>
              </a:solidFill>
              <a:latin typeface="+mn-ea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35A355-B232-A091-70AD-BE38CF039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150973"/>
              </p:ext>
            </p:extLst>
          </p:nvPr>
        </p:nvGraphicFramePr>
        <p:xfrm>
          <a:off x="914398" y="1417884"/>
          <a:ext cx="10363204" cy="4775403"/>
        </p:xfrm>
        <a:graphic>
          <a:graphicData uri="http://schemas.openxmlformats.org/drawingml/2006/table">
            <a:tbl>
              <a:tblPr firstRow="1" bandRow="1"/>
              <a:tblGrid>
                <a:gridCol w="259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1797">
                <a:tc>
                  <a:txBody>
                    <a:bodyPr/>
                    <a:lstStyle/>
                    <a:p>
                      <a:pPr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구분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</a:rPr>
                        <a:t>키노라이츠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맑은 고딕"/>
                      </a:endParaRPr>
                    </a:p>
                  </a:txBody>
                  <a:tcPr anchor="ctr">
                    <a:lnL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</a:rPr>
                        <a:t>왓챠피디아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맑은 고딕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</a:rPr>
                        <a:t>우리 서비스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맑은 고딕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656">
                <a:tc>
                  <a:txBody>
                    <a:bodyPr/>
                    <a:lstStyle/>
                    <a:p>
                      <a:pPr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목적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OTT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 통합 작품 추천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콘텐츠 평가 및 추천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개인 취향을 반영한 맞춤형 통합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OTT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콘텐츠 추천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643">
                <a:tc>
                  <a:txBody>
                    <a:bodyPr/>
                    <a:lstStyle/>
                    <a:p>
                      <a:pPr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핵심 기능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1) OTT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통합 차트 제공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2) “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신호등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”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평점 시스템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영화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드라마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책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웹툰 평가 가능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입력한 작품과 유사한 작품을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  <a:p>
                      <a:pPr marL="0" indent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사용자 취향 기반 추천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  <a:p>
                      <a:pPr marL="0" indent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2)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타 플랫폼 컨텐츠 유무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확인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651">
                <a:tc>
                  <a:txBody>
                    <a:bodyPr/>
                    <a:lstStyle/>
                    <a:p>
                      <a:pPr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추천 시스템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향후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AI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활용 계획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사용자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별점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 기반 추천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사용자 취향 맞춤 분석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656">
                <a:tc>
                  <a:txBody>
                    <a:bodyPr/>
                    <a:lstStyle/>
                    <a:p>
                      <a:pPr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차별점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OTT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 통합 후 플랫폼 별 순위 매김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마니아층 타겟팅 전략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1)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여러 번의 필터링 작업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  <a:p>
                      <a:pPr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2)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시청할 수 있는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OTT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확인 가능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latin typeface="+mn-lt"/>
                        <a:ea typeface="Arial"/>
                      </a:endParaRPr>
                    </a:p>
                  </a:txBody>
                  <a:tcPr anchor="ctr">
                    <a:lnL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4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463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792626D-E3BA-343D-0A53-61DE356BE74B}"/>
              </a:ext>
            </a:extLst>
          </p:cNvPr>
          <p:cNvSpPr/>
          <p:nvPr/>
        </p:nvSpPr>
        <p:spPr>
          <a:xfrm>
            <a:off x="3523129" y="1425388"/>
            <a:ext cx="2572871" cy="4787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14197A-0380-9F26-A7D0-B59755DB0797}"/>
              </a:ext>
            </a:extLst>
          </p:cNvPr>
          <p:cNvSpPr/>
          <p:nvPr/>
        </p:nvSpPr>
        <p:spPr>
          <a:xfrm rot="810879">
            <a:off x="3032556" y="3449171"/>
            <a:ext cx="3043517" cy="5311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추천 기능 보다는 정보 나열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699198-6FFB-95E7-B76C-F1AA51B7FF96}"/>
              </a:ext>
            </a:extLst>
          </p:cNvPr>
          <p:cNvSpPr/>
          <p:nvPr/>
        </p:nvSpPr>
        <p:spPr>
          <a:xfrm>
            <a:off x="6096000" y="1417884"/>
            <a:ext cx="2608731" cy="478715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6FFA5-986F-1C99-485E-0C02C32B3E9C}"/>
              </a:ext>
            </a:extLst>
          </p:cNvPr>
          <p:cNvSpPr/>
          <p:nvPr/>
        </p:nvSpPr>
        <p:spPr>
          <a:xfrm rot="810879">
            <a:off x="5641287" y="3197443"/>
            <a:ext cx="3043517" cy="53115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대중적인 평점 순서로 정렬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ADB5BE-E1F1-9ED7-F12A-372E3EE17B95}"/>
              </a:ext>
            </a:extLst>
          </p:cNvPr>
          <p:cNvSpPr/>
          <p:nvPr/>
        </p:nvSpPr>
        <p:spPr>
          <a:xfrm>
            <a:off x="8704731" y="1417884"/>
            <a:ext cx="2608731" cy="4787153"/>
          </a:xfrm>
          <a:prstGeom prst="rect">
            <a:avLst/>
          </a:prstGeom>
          <a:noFill/>
          <a:ln w="38100">
            <a:solidFill>
              <a:srgbClr val="051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7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65F12-F62C-65A3-EE97-317C77AC0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642B955-6D86-7642-1899-AB77C028D408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27313-BCA2-21B3-E315-6DDD2ECF38D2}"/>
              </a:ext>
            </a:extLst>
          </p:cNvPr>
          <p:cNvSpPr txBox="1"/>
          <p:nvPr/>
        </p:nvSpPr>
        <p:spPr>
          <a:xfrm>
            <a:off x="518432" y="715303"/>
            <a:ext cx="684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다음 </a:t>
            </a:r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OTT</a:t>
            </a:r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들의 공통점</a:t>
            </a:r>
            <a:endParaRPr lang="ko-KR" altLang="en-US" sz="2400" b="1" dirty="0">
              <a:solidFill>
                <a:schemeClr val="accent3"/>
              </a:solidFill>
              <a:latin typeface="+mn-ea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C359D-9DFB-F82A-FB2C-4F4466DB3569}"/>
              </a:ext>
            </a:extLst>
          </p:cNvPr>
          <p:cNvSpPr txBox="1"/>
          <p:nvPr/>
        </p:nvSpPr>
        <p:spPr>
          <a:xfrm>
            <a:off x="537094" y="4721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01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기획 이유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3B7249-9985-35CF-0A17-199C9D4D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02" y="2453214"/>
            <a:ext cx="1126266" cy="6211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83179A-B0AA-FE3A-4C3F-63B957DCF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65" y="2440612"/>
            <a:ext cx="887676" cy="64634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2991C861-B6C9-AEDB-E965-07B7F3973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6551" y="2373876"/>
            <a:ext cx="1243264" cy="6750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27DA2DC-814E-30D7-265B-9BB254EFA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661" y="4636466"/>
            <a:ext cx="981685" cy="40446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B2F73F0-E103-1E7A-D716-524260E78122}"/>
              </a:ext>
            </a:extLst>
          </p:cNvPr>
          <p:cNvSpPr/>
          <p:nvPr/>
        </p:nvSpPr>
        <p:spPr>
          <a:xfrm>
            <a:off x="3591446" y="4027024"/>
            <a:ext cx="1546484" cy="1620782"/>
          </a:xfrm>
          <a:prstGeom prst="ellipse">
            <a:avLst/>
          </a:prstGeom>
          <a:noFill/>
          <a:ln w="31750">
            <a:solidFill>
              <a:srgbClr val="051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75D59EC-E20E-64E5-4B59-CE3AFD410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501" y="4656509"/>
            <a:ext cx="1403598" cy="3844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892D5A7-41D7-0C72-1DB9-90F6AA865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061" y="4314633"/>
            <a:ext cx="1011072" cy="92932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02E8B55-9A86-628E-3A3B-47DEB8DF10DB}"/>
              </a:ext>
            </a:extLst>
          </p:cNvPr>
          <p:cNvSpPr/>
          <p:nvPr/>
        </p:nvSpPr>
        <p:spPr>
          <a:xfrm>
            <a:off x="3591446" y="1956016"/>
            <a:ext cx="1546484" cy="1620782"/>
          </a:xfrm>
          <a:prstGeom prst="ellipse">
            <a:avLst/>
          </a:prstGeom>
          <a:noFill/>
          <a:ln w="31750">
            <a:solidFill>
              <a:srgbClr val="051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2CC6653-4B2B-CBCB-DA9E-3A8158DC1F9E}"/>
              </a:ext>
            </a:extLst>
          </p:cNvPr>
          <p:cNvSpPr/>
          <p:nvPr/>
        </p:nvSpPr>
        <p:spPr>
          <a:xfrm>
            <a:off x="5410846" y="1956016"/>
            <a:ext cx="1546484" cy="1620782"/>
          </a:xfrm>
          <a:prstGeom prst="ellipse">
            <a:avLst/>
          </a:prstGeom>
          <a:noFill/>
          <a:ln w="31750">
            <a:solidFill>
              <a:srgbClr val="051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A28C97-6912-9DF7-EC78-56356253FE4D}"/>
              </a:ext>
            </a:extLst>
          </p:cNvPr>
          <p:cNvSpPr/>
          <p:nvPr/>
        </p:nvSpPr>
        <p:spPr>
          <a:xfrm>
            <a:off x="5410846" y="4023410"/>
            <a:ext cx="1546484" cy="1620782"/>
          </a:xfrm>
          <a:prstGeom prst="ellipse">
            <a:avLst/>
          </a:prstGeom>
          <a:noFill/>
          <a:ln w="31750">
            <a:solidFill>
              <a:srgbClr val="051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91BC19B-37EE-86AF-725C-E874EE8A1EA4}"/>
              </a:ext>
            </a:extLst>
          </p:cNvPr>
          <p:cNvSpPr/>
          <p:nvPr/>
        </p:nvSpPr>
        <p:spPr>
          <a:xfrm>
            <a:off x="7230246" y="1956016"/>
            <a:ext cx="1546484" cy="1620782"/>
          </a:xfrm>
          <a:prstGeom prst="ellipse">
            <a:avLst/>
          </a:prstGeom>
          <a:noFill/>
          <a:ln w="31750">
            <a:solidFill>
              <a:srgbClr val="051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7359FAF-289C-35E9-75DA-69FABAE9A3C1}"/>
              </a:ext>
            </a:extLst>
          </p:cNvPr>
          <p:cNvSpPr/>
          <p:nvPr/>
        </p:nvSpPr>
        <p:spPr>
          <a:xfrm>
            <a:off x="7230246" y="4038330"/>
            <a:ext cx="1546484" cy="1620782"/>
          </a:xfrm>
          <a:prstGeom prst="ellipse">
            <a:avLst/>
          </a:prstGeom>
          <a:noFill/>
          <a:ln w="31750">
            <a:solidFill>
              <a:srgbClr val="051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06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C7E67-654F-D8DF-6B13-CA84ACE13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0D4CB8-A58F-2513-7E06-37576E3ACDBF}"/>
              </a:ext>
            </a:extLst>
          </p:cNvPr>
          <p:cNvSpPr txBox="1"/>
          <p:nvPr/>
        </p:nvSpPr>
        <p:spPr>
          <a:xfrm>
            <a:off x="62949" y="9050"/>
            <a:ext cx="1517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서비스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931E0B3-5E1F-2441-FC10-704163A9084D}"/>
              </a:ext>
            </a:extLst>
          </p:cNvPr>
          <p:cNvSpPr/>
          <p:nvPr/>
        </p:nvSpPr>
        <p:spPr>
          <a:xfrm rot="5400000">
            <a:off x="-95154" y="288904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DF36B-ADA4-F7BC-3E94-89A0B37FC3CC}"/>
              </a:ext>
            </a:extLst>
          </p:cNvPr>
          <p:cNvSpPr txBox="1"/>
          <p:nvPr/>
        </p:nvSpPr>
        <p:spPr>
          <a:xfrm>
            <a:off x="518432" y="434693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비즈니스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229BA-7BD9-33FA-4FA1-3391F9ADDB1A}"/>
              </a:ext>
            </a:extLst>
          </p:cNvPr>
          <p:cNvSpPr txBox="1"/>
          <p:nvPr/>
        </p:nvSpPr>
        <p:spPr>
          <a:xfrm>
            <a:off x="620944" y="176974"/>
            <a:ext cx="388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05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비즈니스 모델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ACE69E-0463-1322-0BB4-E11F82B3487B}"/>
              </a:ext>
            </a:extLst>
          </p:cNvPr>
          <p:cNvSpPr/>
          <p:nvPr/>
        </p:nvSpPr>
        <p:spPr>
          <a:xfrm>
            <a:off x="245327" y="910394"/>
            <a:ext cx="11701345" cy="57803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4292B5-5C7C-9500-965D-05BD942CBC51}"/>
              </a:ext>
            </a:extLst>
          </p:cNvPr>
          <p:cNvCxnSpPr>
            <a:cxnSpLocks/>
          </p:cNvCxnSpPr>
          <p:nvPr/>
        </p:nvCxnSpPr>
        <p:spPr>
          <a:xfrm flipV="1">
            <a:off x="245327" y="4497658"/>
            <a:ext cx="11701345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720AA6-F308-2A11-5D5B-FD0B19F08C5F}"/>
              </a:ext>
            </a:extLst>
          </p:cNvPr>
          <p:cNvCxnSpPr>
            <a:cxnSpLocks/>
            <a:stCxn id="2" idx="2"/>
          </p:cNvCxnSpPr>
          <p:nvPr/>
        </p:nvCxnSpPr>
        <p:spPr>
          <a:xfrm flipV="1">
            <a:off x="6096000" y="4497659"/>
            <a:ext cx="10250" cy="21930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FC51B6-3A3B-C60B-7FB4-A685EC2F2B2B}"/>
              </a:ext>
            </a:extLst>
          </p:cNvPr>
          <p:cNvCxnSpPr>
            <a:cxnSpLocks/>
          </p:cNvCxnSpPr>
          <p:nvPr/>
        </p:nvCxnSpPr>
        <p:spPr>
          <a:xfrm flipV="1">
            <a:off x="4616606" y="910394"/>
            <a:ext cx="0" cy="3587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0EE580-E4AA-2394-C384-AA903A44E2D9}"/>
              </a:ext>
            </a:extLst>
          </p:cNvPr>
          <p:cNvCxnSpPr>
            <a:cxnSpLocks/>
          </p:cNvCxnSpPr>
          <p:nvPr/>
        </p:nvCxnSpPr>
        <p:spPr>
          <a:xfrm flipV="1">
            <a:off x="7278031" y="919827"/>
            <a:ext cx="0" cy="3587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DBDCD56-34DC-8A00-2E59-9FD5FC5DF185}"/>
              </a:ext>
            </a:extLst>
          </p:cNvPr>
          <p:cNvCxnSpPr>
            <a:cxnSpLocks/>
          </p:cNvCxnSpPr>
          <p:nvPr/>
        </p:nvCxnSpPr>
        <p:spPr>
          <a:xfrm>
            <a:off x="2276257" y="910394"/>
            <a:ext cx="0" cy="36303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60867EC-152C-0B08-643B-DC0F6E4888F0}"/>
              </a:ext>
            </a:extLst>
          </p:cNvPr>
          <p:cNvCxnSpPr>
            <a:cxnSpLocks/>
          </p:cNvCxnSpPr>
          <p:nvPr/>
        </p:nvCxnSpPr>
        <p:spPr>
          <a:xfrm>
            <a:off x="9612352" y="896358"/>
            <a:ext cx="0" cy="3587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E99F2FF-BB23-631F-FB2A-55DE42B15373}"/>
              </a:ext>
            </a:extLst>
          </p:cNvPr>
          <p:cNvCxnSpPr>
            <a:cxnSpLocks/>
          </p:cNvCxnSpPr>
          <p:nvPr/>
        </p:nvCxnSpPr>
        <p:spPr>
          <a:xfrm flipV="1">
            <a:off x="7300333" y="2704026"/>
            <a:ext cx="2312019" cy="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901C2E-E0E8-5718-F4B3-796AA04F3FCB}"/>
              </a:ext>
            </a:extLst>
          </p:cNvPr>
          <p:cNvCxnSpPr>
            <a:cxnSpLocks/>
          </p:cNvCxnSpPr>
          <p:nvPr/>
        </p:nvCxnSpPr>
        <p:spPr>
          <a:xfrm>
            <a:off x="2276257" y="2713460"/>
            <a:ext cx="23403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DB970163-28F1-4747-B0AD-F6C210686D3F}"/>
              </a:ext>
            </a:extLst>
          </p:cNvPr>
          <p:cNvSpPr/>
          <p:nvPr/>
        </p:nvSpPr>
        <p:spPr>
          <a:xfrm>
            <a:off x="9741548" y="1034219"/>
            <a:ext cx="242512" cy="2599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6DF8581-A455-B10E-5CD5-5AA9453A55E4}"/>
              </a:ext>
            </a:extLst>
          </p:cNvPr>
          <p:cNvSpPr/>
          <p:nvPr/>
        </p:nvSpPr>
        <p:spPr>
          <a:xfrm>
            <a:off x="7374673" y="2878401"/>
            <a:ext cx="242512" cy="2599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A62D83D-A3FD-BA74-5C0D-BB9B037632A4}"/>
              </a:ext>
            </a:extLst>
          </p:cNvPr>
          <p:cNvSpPr/>
          <p:nvPr/>
        </p:nvSpPr>
        <p:spPr>
          <a:xfrm>
            <a:off x="7374673" y="1034219"/>
            <a:ext cx="242512" cy="2599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821679B-0B7F-B91E-97FA-86E0CEC7FC21}"/>
              </a:ext>
            </a:extLst>
          </p:cNvPr>
          <p:cNvSpPr/>
          <p:nvPr/>
        </p:nvSpPr>
        <p:spPr>
          <a:xfrm>
            <a:off x="358651" y="4600809"/>
            <a:ext cx="242512" cy="2599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D550AD9-CF77-4461-6AFF-9147EB553C3B}"/>
              </a:ext>
            </a:extLst>
          </p:cNvPr>
          <p:cNvSpPr/>
          <p:nvPr/>
        </p:nvSpPr>
        <p:spPr>
          <a:xfrm>
            <a:off x="2408156" y="2878401"/>
            <a:ext cx="242512" cy="2599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114A66F-EACB-94E0-FD64-AB19A335DB00}"/>
              </a:ext>
            </a:extLst>
          </p:cNvPr>
          <p:cNvSpPr/>
          <p:nvPr/>
        </p:nvSpPr>
        <p:spPr>
          <a:xfrm>
            <a:off x="2408156" y="1015590"/>
            <a:ext cx="242512" cy="2599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BD32B91-72A7-4E94-45D3-8B681359FD7D}"/>
              </a:ext>
            </a:extLst>
          </p:cNvPr>
          <p:cNvSpPr/>
          <p:nvPr/>
        </p:nvSpPr>
        <p:spPr>
          <a:xfrm>
            <a:off x="4760099" y="1018702"/>
            <a:ext cx="242512" cy="2599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3959E-9837-4145-D945-C379668D247E}"/>
              </a:ext>
            </a:extLst>
          </p:cNvPr>
          <p:cNvSpPr/>
          <p:nvPr/>
        </p:nvSpPr>
        <p:spPr>
          <a:xfrm>
            <a:off x="358857" y="1013545"/>
            <a:ext cx="242512" cy="2599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1344A-7BB8-165B-B209-8D0C8F42B16C}"/>
              </a:ext>
            </a:extLst>
          </p:cNvPr>
          <p:cNvSpPr/>
          <p:nvPr/>
        </p:nvSpPr>
        <p:spPr>
          <a:xfrm>
            <a:off x="6235180" y="4606506"/>
            <a:ext cx="242512" cy="2599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85562-9228-44C5-9B23-2746415B6769}"/>
              </a:ext>
            </a:extLst>
          </p:cNvPr>
          <p:cNvSpPr txBox="1"/>
          <p:nvPr/>
        </p:nvSpPr>
        <p:spPr>
          <a:xfrm>
            <a:off x="595584" y="1457078"/>
            <a:ext cx="181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우리가 만들고자 하는 </a:t>
            </a:r>
            <a:endParaRPr lang="en-US" altLang="ko-KR" sz="1000" b="1" dirty="0"/>
          </a:p>
          <a:p>
            <a:r>
              <a:rPr lang="ko-KR" altLang="en-US" sz="1000" b="1" dirty="0"/>
              <a:t>서비스를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이용할 고객</a:t>
            </a:r>
            <a:endParaRPr lang="en-US" altLang="ko-KR" sz="1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D55CD-5E6F-F9CB-070E-B722B19A0686}"/>
              </a:ext>
            </a:extLst>
          </p:cNvPr>
          <p:cNvSpPr txBox="1"/>
          <p:nvPr/>
        </p:nvSpPr>
        <p:spPr>
          <a:xfrm>
            <a:off x="595584" y="1009359"/>
            <a:ext cx="181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고객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Customer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2D977F-708A-2BA9-B4E9-B4EA573C8024}"/>
              </a:ext>
            </a:extLst>
          </p:cNvPr>
          <p:cNvSpPr txBox="1"/>
          <p:nvPr/>
        </p:nvSpPr>
        <p:spPr>
          <a:xfrm>
            <a:off x="5028338" y="1018246"/>
            <a:ext cx="181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가치 제안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Value Proposition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F4454C-5311-5451-3DEC-06CD1DE65B3D}"/>
              </a:ext>
            </a:extLst>
          </p:cNvPr>
          <p:cNvSpPr txBox="1"/>
          <p:nvPr/>
        </p:nvSpPr>
        <p:spPr>
          <a:xfrm>
            <a:off x="5024865" y="1458431"/>
            <a:ext cx="1983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고객이 원하는 것은 무엇이며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우리는 어떤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차별화된 가치를 제공할 것인가</a:t>
            </a:r>
            <a:endParaRPr lang="en-US" altLang="ko-KR" sz="1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895914-5D3E-1B58-214B-0DA617C4366C}"/>
              </a:ext>
            </a:extLst>
          </p:cNvPr>
          <p:cNvSpPr txBox="1"/>
          <p:nvPr/>
        </p:nvSpPr>
        <p:spPr>
          <a:xfrm>
            <a:off x="2634727" y="1034219"/>
            <a:ext cx="181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채널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946A03-6B3E-DE4C-0394-D2891958AD9D}"/>
              </a:ext>
            </a:extLst>
          </p:cNvPr>
          <p:cNvSpPr txBox="1"/>
          <p:nvPr/>
        </p:nvSpPr>
        <p:spPr>
          <a:xfrm>
            <a:off x="2618469" y="1471977"/>
            <a:ext cx="1815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고객에게 가치를 어떤</a:t>
            </a:r>
            <a:endParaRPr lang="en-US" altLang="ko-KR" sz="1000" b="1" dirty="0"/>
          </a:p>
          <a:p>
            <a:r>
              <a:rPr lang="ko-KR" altLang="en-US" sz="1000" b="1" dirty="0"/>
              <a:t>방식으로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전달할 것인가</a:t>
            </a:r>
            <a:r>
              <a:rPr lang="en-US" altLang="ko-KR" sz="1000" b="1" dirty="0"/>
              <a:t>?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32C9379-1542-BABD-F9D7-03B579D0012A}"/>
              </a:ext>
            </a:extLst>
          </p:cNvPr>
          <p:cNvSpPr txBox="1"/>
          <p:nvPr/>
        </p:nvSpPr>
        <p:spPr>
          <a:xfrm>
            <a:off x="2634727" y="2850313"/>
            <a:ext cx="2405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고객관계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Customer Relationships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35C1A5-817B-467C-EAD4-45F2ED8250A4}"/>
              </a:ext>
            </a:extLst>
          </p:cNvPr>
          <p:cNvSpPr txBox="1"/>
          <p:nvPr/>
        </p:nvSpPr>
        <p:spPr>
          <a:xfrm>
            <a:off x="2618469" y="3250901"/>
            <a:ext cx="1815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고객과 어떤 관계를 맺고</a:t>
            </a:r>
            <a:r>
              <a:rPr lang="en-US" altLang="ko-KR" sz="1000" b="1" dirty="0"/>
              <a:t>,</a:t>
            </a:r>
          </a:p>
          <a:p>
            <a:r>
              <a:rPr lang="ko-KR" altLang="en-US" sz="1000" b="1" dirty="0"/>
              <a:t>어떤 역할을 수행할 것인가</a:t>
            </a:r>
            <a:endParaRPr lang="en-US" altLang="ko-KR" sz="1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1BA9C28-7BC1-787F-9026-1B8CD9581256}"/>
              </a:ext>
            </a:extLst>
          </p:cNvPr>
          <p:cNvSpPr txBox="1"/>
          <p:nvPr/>
        </p:nvSpPr>
        <p:spPr>
          <a:xfrm>
            <a:off x="595584" y="4613199"/>
            <a:ext cx="181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수익원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Revenue Streams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6EF99-519E-9919-4E24-0721669F1E88}"/>
              </a:ext>
            </a:extLst>
          </p:cNvPr>
          <p:cNvSpPr txBox="1"/>
          <p:nvPr/>
        </p:nvSpPr>
        <p:spPr>
          <a:xfrm>
            <a:off x="595584" y="5024514"/>
            <a:ext cx="23792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고객에게 가치를 제공한 후</a:t>
            </a:r>
            <a:r>
              <a:rPr lang="en-US" altLang="ko-KR" sz="1000" b="1" dirty="0"/>
              <a:t>, </a:t>
            </a:r>
          </a:p>
          <a:p>
            <a:r>
              <a:rPr lang="ko-KR" altLang="en-US" sz="1000" b="1" dirty="0"/>
              <a:t>어떤 방식으로 수익 창출할 것인가</a:t>
            </a:r>
            <a:endParaRPr lang="en-US" altLang="ko-KR" sz="1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DD6CD9-B9A1-2EE3-94F4-A399C92DC2E3}"/>
              </a:ext>
            </a:extLst>
          </p:cNvPr>
          <p:cNvSpPr txBox="1"/>
          <p:nvPr/>
        </p:nvSpPr>
        <p:spPr>
          <a:xfrm>
            <a:off x="7606148" y="1018246"/>
            <a:ext cx="181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핵심자원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Key Resources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1529AAC-ABCF-21FA-1068-DB81A2A317A7}"/>
              </a:ext>
            </a:extLst>
          </p:cNvPr>
          <p:cNvSpPr txBox="1"/>
          <p:nvPr/>
        </p:nvSpPr>
        <p:spPr>
          <a:xfrm>
            <a:off x="7596484" y="1458431"/>
            <a:ext cx="1983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비즈니스를 운영하는 데 가장</a:t>
            </a:r>
            <a:endParaRPr lang="en-US" altLang="ko-KR" sz="1000" b="1" dirty="0"/>
          </a:p>
          <a:p>
            <a:r>
              <a:rPr lang="ko-KR" altLang="en-US" sz="1000" b="1" dirty="0"/>
              <a:t>필요한 자원과 자산은</a:t>
            </a:r>
            <a:r>
              <a:rPr lang="en-US" altLang="ko-KR" sz="1000" b="1" dirty="0"/>
              <a:t>?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E0F5EA-7914-3129-6F6F-05819C5A2AD2}"/>
              </a:ext>
            </a:extLst>
          </p:cNvPr>
          <p:cNvSpPr txBox="1"/>
          <p:nvPr/>
        </p:nvSpPr>
        <p:spPr>
          <a:xfrm>
            <a:off x="7606148" y="2868968"/>
            <a:ext cx="181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핵심활동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Key Activities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515F8D-6440-C7C2-3B7C-F724F3A207C3}"/>
              </a:ext>
            </a:extLst>
          </p:cNvPr>
          <p:cNvSpPr txBox="1"/>
          <p:nvPr/>
        </p:nvSpPr>
        <p:spPr>
          <a:xfrm>
            <a:off x="7596484" y="3265013"/>
            <a:ext cx="1983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비즈니스를 운영하는 데 가장</a:t>
            </a:r>
            <a:endParaRPr lang="en-US" altLang="ko-KR" sz="1000" b="1" dirty="0"/>
          </a:p>
          <a:p>
            <a:r>
              <a:rPr lang="ko-KR" altLang="en-US" sz="1000" b="1" dirty="0"/>
              <a:t>중요한 일과 행동은</a:t>
            </a:r>
            <a:r>
              <a:rPr lang="en-US" altLang="ko-KR" sz="1000" b="1" dirty="0"/>
              <a:t>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00662E-ED5D-9B25-74FD-2703DA73E157}"/>
              </a:ext>
            </a:extLst>
          </p:cNvPr>
          <p:cNvSpPr txBox="1"/>
          <p:nvPr/>
        </p:nvSpPr>
        <p:spPr>
          <a:xfrm>
            <a:off x="9955767" y="1018246"/>
            <a:ext cx="181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핵심 파트너십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Key Partners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44223B2-249F-4556-1FEC-B96BFF31CF2F}"/>
              </a:ext>
            </a:extLst>
          </p:cNvPr>
          <p:cNvSpPr txBox="1"/>
          <p:nvPr/>
        </p:nvSpPr>
        <p:spPr>
          <a:xfrm>
            <a:off x="9901525" y="1458431"/>
            <a:ext cx="198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비즈니스를 성공적으로 운영</a:t>
            </a:r>
            <a:endParaRPr lang="en-US" altLang="ko-KR" sz="1000" b="1" dirty="0"/>
          </a:p>
          <a:p>
            <a:r>
              <a:rPr lang="ko-KR" altLang="en-US" sz="1000" b="1" dirty="0"/>
              <a:t>하거나 발전시키기 위해 누구</a:t>
            </a:r>
            <a:endParaRPr lang="en-US" altLang="ko-KR" sz="1000" b="1" dirty="0"/>
          </a:p>
          <a:p>
            <a:r>
              <a:rPr lang="ko-KR" altLang="en-US" sz="1000" b="1" dirty="0"/>
              <a:t>와 전략적 파트너십을 맺어야</a:t>
            </a:r>
            <a:endParaRPr lang="en-US" altLang="ko-KR" sz="1000" b="1" dirty="0"/>
          </a:p>
          <a:p>
            <a:r>
              <a:rPr lang="ko-KR" altLang="en-US" sz="1000" b="1" dirty="0"/>
              <a:t>하는가</a:t>
            </a:r>
            <a:r>
              <a:rPr lang="en-US" altLang="ko-KR" sz="1000" b="1" dirty="0"/>
              <a:t>?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C76FBB4-F80B-E8C3-CD83-B8350F50BD56}"/>
              </a:ext>
            </a:extLst>
          </p:cNvPr>
          <p:cNvSpPr txBox="1"/>
          <p:nvPr/>
        </p:nvSpPr>
        <p:spPr>
          <a:xfrm>
            <a:off x="6461364" y="4613199"/>
            <a:ext cx="181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비용구조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Cost Structure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2DB6A6B-A5F8-4318-7684-4668E7C8EBF2}"/>
              </a:ext>
            </a:extLst>
          </p:cNvPr>
          <p:cNvSpPr txBox="1"/>
          <p:nvPr/>
        </p:nvSpPr>
        <p:spPr>
          <a:xfrm>
            <a:off x="6448805" y="5055129"/>
            <a:ext cx="1983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비즈니스를 운영할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때 어떤 </a:t>
            </a:r>
            <a:endParaRPr lang="en-US" altLang="ko-KR" sz="1000" b="1" dirty="0"/>
          </a:p>
          <a:p>
            <a:r>
              <a:rPr lang="ko-KR" altLang="en-US" sz="1000" b="1" dirty="0"/>
              <a:t>비용들이 주된 비용인가</a:t>
            </a:r>
            <a:r>
              <a:rPr lang="en-US" altLang="ko-KR" sz="1000" b="1" dirty="0"/>
              <a:t>?</a:t>
            </a:r>
          </a:p>
        </p:txBody>
      </p:sp>
      <p:pic>
        <p:nvPicPr>
          <p:cNvPr id="4098" name="Picture 2" descr="Pc - 무료 컴퓨터개 아이콘">
            <a:extLst>
              <a:ext uri="{FF2B5EF4-FFF2-40B4-BE49-F238E27FC236}">
                <a16:creationId xmlns:a16="http://schemas.microsoft.com/office/drawing/2014/main" id="{0353B94F-BE18-A04F-CB79-6AD28D5A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079" y="2784597"/>
            <a:ext cx="454244" cy="4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전구 - 무료 전자개 아이콘">
            <a:extLst>
              <a:ext uri="{FF2B5EF4-FFF2-40B4-BE49-F238E27FC236}">
                <a16:creationId xmlns:a16="http://schemas.microsoft.com/office/drawing/2014/main" id="{EE0A5B13-9A52-EE0F-18FC-66088990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64" y="909399"/>
            <a:ext cx="517952" cy="5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고객 서비스 - 무료 과학 기술개 아이콘">
            <a:extLst>
              <a:ext uri="{FF2B5EF4-FFF2-40B4-BE49-F238E27FC236}">
                <a16:creationId xmlns:a16="http://schemas.microsoft.com/office/drawing/2014/main" id="{F1D402D7-D7FF-F2A6-E5D8-512AAE9EA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70" y="1027627"/>
            <a:ext cx="378844" cy="3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고객 지원 - 무료 마케팅개 아이콘">
            <a:extLst>
              <a:ext uri="{FF2B5EF4-FFF2-40B4-BE49-F238E27FC236}">
                <a16:creationId xmlns:a16="http://schemas.microsoft.com/office/drawing/2014/main" id="{8E7025D0-F20B-E916-3DD3-4918A245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02" y="2868494"/>
            <a:ext cx="346738" cy="3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ruck - Free transport icons">
            <a:extLst>
              <a:ext uri="{FF2B5EF4-FFF2-40B4-BE49-F238E27FC236}">
                <a16:creationId xmlns:a16="http://schemas.microsoft.com/office/drawing/2014/main" id="{4CFC797E-BBAF-3580-FBC3-9083264C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32" y="1080332"/>
            <a:ext cx="415006" cy="4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ources - Free business and finance icons">
            <a:extLst>
              <a:ext uri="{FF2B5EF4-FFF2-40B4-BE49-F238E27FC236}">
                <a16:creationId xmlns:a16="http://schemas.microsoft.com/office/drawing/2014/main" id="{4D53B09D-5DE3-851D-C60A-D28DCE76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092" y="1013775"/>
            <a:ext cx="401444" cy="40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Key Partners icons for free download | Freepik">
            <a:extLst>
              <a:ext uri="{FF2B5EF4-FFF2-40B4-BE49-F238E27FC236}">
                <a16:creationId xmlns:a16="http://schemas.microsoft.com/office/drawing/2014/main" id="{44B69427-E1FF-2381-3AFB-109908796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444" y="1015590"/>
            <a:ext cx="409586" cy="40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venue - Free business and finance icons">
            <a:extLst>
              <a:ext uri="{FF2B5EF4-FFF2-40B4-BE49-F238E27FC236}">
                <a16:creationId xmlns:a16="http://schemas.microsoft.com/office/drawing/2014/main" id="{909BED86-67F0-38F0-7C28-708B3022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378" y="4605523"/>
            <a:ext cx="633786" cy="63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Business, calculate, cost, structure icon - Download on Iconfinder">
            <a:extLst>
              <a:ext uri="{FF2B5EF4-FFF2-40B4-BE49-F238E27FC236}">
                <a16:creationId xmlns:a16="http://schemas.microsoft.com/office/drawing/2014/main" id="{40FDA8C6-3E1B-A634-9D12-9FE74C417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464" y="4646620"/>
            <a:ext cx="524164" cy="52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8AEC5-0609-6815-C684-5BEA2B66D0A3}"/>
              </a:ext>
            </a:extLst>
          </p:cNvPr>
          <p:cNvSpPr txBox="1"/>
          <p:nvPr/>
        </p:nvSpPr>
        <p:spPr>
          <a:xfrm>
            <a:off x="9741548" y="2469872"/>
            <a:ext cx="2143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51BC1"/>
                </a:solidFill>
              </a:rPr>
              <a:t>1) OTT </a:t>
            </a:r>
            <a:r>
              <a:rPr lang="ko-KR" altLang="en-US" sz="1200" b="1" dirty="0">
                <a:solidFill>
                  <a:srgbClr val="051BC1"/>
                </a:solidFill>
              </a:rPr>
              <a:t>플랫폼 사업자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endParaRPr lang="en-US" altLang="ko-KR" sz="1200" b="1" dirty="0">
              <a:solidFill>
                <a:srgbClr val="051BC1"/>
              </a:solidFill>
            </a:endParaRPr>
          </a:p>
          <a:p>
            <a:r>
              <a:rPr lang="en-US" altLang="ko-KR" sz="1200" b="1" dirty="0">
                <a:solidFill>
                  <a:srgbClr val="051BC1"/>
                </a:solidFill>
              </a:rPr>
              <a:t>2) </a:t>
            </a:r>
            <a:r>
              <a:rPr lang="ko-KR" altLang="en-US" sz="1200" b="1" dirty="0">
                <a:solidFill>
                  <a:srgbClr val="051BC1"/>
                </a:solidFill>
              </a:rPr>
              <a:t>취향 분석 </a:t>
            </a:r>
            <a:r>
              <a:rPr lang="en-US" altLang="ko-KR" sz="1200" b="1" dirty="0">
                <a:solidFill>
                  <a:srgbClr val="051BC1"/>
                </a:solidFill>
              </a:rPr>
              <a:t>/ AI </a:t>
            </a:r>
            <a:r>
              <a:rPr lang="ko-KR" altLang="en-US" sz="1200" b="1" dirty="0">
                <a:solidFill>
                  <a:srgbClr val="051BC1"/>
                </a:solidFill>
              </a:rPr>
              <a:t>엔진 기업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r>
              <a:rPr lang="en-US" altLang="ko-KR" sz="1200" b="1" dirty="0">
                <a:solidFill>
                  <a:srgbClr val="051BC1"/>
                </a:solidFill>
              </a:rPr>
              <a:t>    ex) </a:t>
            </a:r>
            <a:r>
              <a:rPr lang="ko-KR" altLang="en-US" sz="1200" b="1" dirty="0" err="1">
                <a:solidFill>
                  <a:srgbClr val="051BC1"/>
                </a:solidFill>
              </a:rPr>
              <a:t>카카오브레인</a:t>
            </a:r>
            <a:r>
              <a:rPr lang="en-US" altLang="ko-KR" sz="1200" b="1" dirty="0">
                <a:solidFill>
                  <a:srgbClr val="051BC1"/>
                </a:solidFill>
              </a:rPr>
              <a:t>, </a:t>
            </a:r>
          </a:p>
          <a:p>
            <a:r>
              <a:rPr lang="en-US" altLang="ko-KR" sz="1200" b="1" dirty="0">
                <a:solidFill>
                  <a:srgbClr val="051BC1"/>
                </a:solidFill>
              </a:rPr>
              <a:t>         SK </a:t>
            </a:r>
            <a:r>
              <a:rPr lang="ko-KR" altLang="en-US" sz="1200" b="1" dirty="0">
                <a:solidFill>
                  <a:srgbClr val="051BC1"/>
                </a:solidFill>
              </a:rPr>
              <a:t>텔레콤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r>
              <a:rPr lang="en-US" altLang="ko-KR" sz="1200" b="1" dirty="0">
                <a:solidFill>
                  <a:srgbClr val="051BC1"/>
                </a:solidFill>
              </a:rPr>
              <a:t>3)</a:t>
            </a:r>
            <a:r>
              <a:rPr lang="ko-KR" altLang="en-US" sz="1200" b="1" dirty="0">
                <a:solidFill>
                  <a:srgbClr val="051BC1"/>
                </a:solidFill>
              </a:rPr>
              <a:t> 한국저작권위원회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r>
              <a:rPr lang="en-US" altLang="ko-KR" sz="1200" b="1" dirty="0">
                <a:solidFill>
                  <a:srgbClr val="051BC1"/>
                </a:solidFill>
              </a:rPr>
              <a:t>4) </a:t>
            </a:r>
            <a:r>
              <a:rPr lang="ko-KR" altLang="en-US" sz="1200" b="1" dirty="0">
                <a:solidFill>
                  <a:srgbClr val="051BC1"/>
                </a:solidFill>
              </a:rPr>
              <a:t>콘텐츠 </a:t>
            </a:r>
            <a:r>
              <a:rPr lang="ko-KR" altLang="en-US" sz="1200" b="1" dirty="0" err="1">
                <a:solidFill>
                  <a:srgbClr val="051BC1"/>
                </a:solidFill>
              </a:rPr>
              <a:t>유통사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r>
              <a:rPr lang="en-US" altLang="ko-KR" sz="1200" b="1" dirty="0">
                <a:solidFill>
                  <a:srgbClr val="051BC1"/>
                </a:solidFill>
              </a:rPr>
              <a:t>5) </a:t>
            </a:r>
            <a:r>
              <a:rPr lang="ko-KR" altLang="en-US" sz="1200" b="1" dirty="0">
                <a:solidFill>
                  <a:srgbClr val="051BC1"/>
                </a:solidFill>
              </a:rPr>
              <a:t>영화진흥위원회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5D506-C85A-5848-4849-BC23BD81011A}"/>
              </a:ext>
            </a:extLst>
          </p:cNvPr>
          <p:cNvSpPr txBox="1"/>
          <p:nvPr/>
        </p:nvSpPr>
        <p:spPr>
          <a:xfrm>
            <a:off x="276800" y="2133023"/>
            <a:ext cx="2059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51BC1"/>
                </a:solidFill>
              </a:rPr>
              <a:t>1) </a:t>
            </a:r>
            <a:r>
              <a:rPr lang="ko-KR" altLang="en-US" sz="1200" b="1" dirty="0">
                <a:solidFill>
                  <a:srgbClr val="051BC1"/>
                </a:solidFill>
              </a:rPr>
              <a:t>본인 취향에 맞는</a:t>
            </a:r>
            <a:r>
              <a:rPr lang="en-US" altLang="ko-KR" sz="1200" b="1" dirty="0">
                <a:solidFill>
                  <a:srgbClr val="051BC1"/>
                </a:solidFill>
              </a:rPr>
              <a:t> </a:t>
            </a:r>
            <a:r>
              <a:rPr lang="ko-KR" altLang="en-US" sz="1200" b="1" dirty="0">
                <a:solidFill>
                  <a:srgbClr val="051BC1"/>
                </a:solidFill>
              </a:rPr>
              <a:t>컨텐츠를 찾는데 어려움을 느낀 사용자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pPr algn="ctr"/>
            <a:endParaRPr lang="en-US" altLang="ko-KR" sz="1200" b="1" dirty="0">
              <a:solidFill>
                <a:srgbClr val="051BC1"/>
              </a:solidFill>
            </a:endParaRPr>
          </a:p>
          <a:p>
            <a:r>
              <a:rPr lang="en-US" altLang="ko-KR" sz="1200" b="1" dirty="0">
                <a:solidFill>
                  <a:srgbClr val="051BC1"/>
                </a:solidFill>
              </a:rPr>
              <a:t>2) OTT </a:t>
            </a:r>
            <a:r>
              <a:rPr lang="ko-KR" altLang="en-US" sz="1200" b="1" dirty="0">
                <a:solidFill>
                  <a:srgbClr val="051BC1"/>
                </a:solidFill>
              </a:rPr>
              <a:t>플랫폼에서 시청할 것이 없다고 느낀 사용자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pPr algn="ctr"/>
            <a:endParaRPr lang="en-US" altLang="ko-KR" sz="1200" b="1" dirty="0">
              <a:solidFill>
                <a:srgbClr val="051BC1"/>
              </a:solidFill>
            </a:endParaRPr>
          </a:p>
          <a:p>
            <a:r>
              <a:rPr lang="en-US" altLang="ko-KR" sz="1200" b="1" dirty="0">
                <a:solidFill>
                  <a:srgbClr val="051BC1"/>
                </a:solidFill>
              </a:rPr>
              <a:t>3) </a:t>
            </a:r>
            <a:r>
              <a:rPr lang="ko-KR" altLang="en-US" sz="1200" b="1" dirty="0">
                <a:solidFill>
                  <a:srgbClr val="051BC1"/>
                </a:solidFill>
              </a:rPr>
              <a:t>좋아하는 작품과 유사한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51BC1"/>
                </a:solidFill>
              </a:rPr>
              <a:t>    </a:t>
            </a:r>
            <a:r>
              <a:rPr lang="ko-KR" altLang="en-US" sz="1200" b="1" dirty="0">
                <a:solidFill>
                  <a:srgbClr val="051BC1"/>
                </a:solidFill>
              </a:rPr>
              <a:t>작품 찾고 싶은 사용자</a:t>
            </a:r>
            <a:endParaRPr lang="en-US" altLang="ko-KR" sz="1200" b="1" dirty="0">
              <a:solidFill>
                <a:srgbClr val="051BC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C44F6-AB78-0D18-7D9B-41392941B613}"/>
              </a:ext>
            </a:extLst>
          </p:cNvPr>
          <p:cNvSpPr txBox="1"/>
          <p:nvPr/>
        </p:nvSpPr>
        <p:spPr>
          <a:xfrm>
            <a:off x="6477692" y="5529703"/>
            <a:ext cx="3844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51BC1"/>
                </a:solidFill>
              </a:rPr>
              <a:t>1) </a:t>
            </a:r>
            <a:r>
              <a:rPr lang="ko-KR" altLang="en-US" sz="1400" b="1" dirty="0">
                <a:solidFill>
                  <a:srgbClr val="051BC1"/>
                </a:solidFill>
              </a:rPr>
              <a:t>클라우드 사용료</a:t>
            </a:r>
            <a:r>
              <a:rPr lang="en-US" altLang="ko-KR" sz="1400" b="1" dirty="0">
                <a:solidFill>
                  <a:srgbClr val="051BC1"/>
                </a:solidFill>
              </a:rPr>
              <a:t> </a:t>
            </a:r>
          </a:p>
          <a:p>
            <a:r>
              <a:rPr lang="en-US" altLang="ko-KR" sz="1400" b="1" dirty="0">
                <a:solidFill>
                  <a:srgbClr val="051BC1"/>
                </a:solidFill>
              </a:rPr>
              <a:t>2) </a:t>
            </a:r>
            <a:r>
              <a:rPr lang="ko-KR" altLang="en-US" sz="1400" b="1" dirty="0">
                <a:solidFill>
                  <a:srgbClr val="051BC1"/>
                </a:solidFill>
              </a:rPr>
              <a:t>데이터 수집 및 라이선스 비용</a:t>
            </a:r>
            <a:endParaRPr lang="en-US" altLang="ko-KR" sz="1400" b="1" dirty="0">
              <a:solidFill>
                <a:srgbClr val="051BC1"/>
              </a:solidFill>
            </a:endParaRPr>
          </a:p>
          <a:p>
            <a:r>
              <a:rPr lang="en-US" altLang="ko-KR" sz="1400" b="1" dirty="0">
                <a:solidFill>
                  <a:srgbClr val="051BC1"/>
                </a:solidFill>
              </a:rPr>
              <a:t>    </a:t>
            </a:r>
            <a:r>
              <a:rPr lang="en-US" altLang="ko-KR" sz="1200" b="1" dirty="0">
                <a:solidFill>
                  <a:srgbClr val="051BC1"/>
                </a:solidFill>
              </a:rPr>
              <a:t>-</a:t>
            </a:r>
            <a:r>
              <a:rPr lang="ko-KR" altLang="en-US" sz="1200" b="1" dirty="0">
                <a:solidFill>
                  <a:srgbClr val="051BC1"/>
                </a:solidFill>
              </a:rPr>
              <a:t>저작권 콘텐츠 라이선스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r>
              <a:rPr lang="en-US" altLang="ko-KR" sz="1200" b="1" dirty="0">
                <a:solidFill>
                  <a:srgbClr val="051BC1"/>
                </a:solidFill>
              </a:rPr>
              <a:t>     -</a:t>
            </a:r>
            <a:r>
              <a:rPr lang="ko-KR" altLang="en-US" sz="1200" b="1" dirty="0">
                <a:solidFill>
                  <a:srgbClr val="051BC1"/>
                </a:solidFill>
              </a:rPr>
              <a:t>외부 </a:t>
            </a:r>
            <a:r>
              <a:rPr lang="en-US" altLang="ko-KR" sz="1200" b="1" dirty="0">
                <a:solidFill>
                  <a:srgbClr val="051BC1"/>
                </a:solidFill>
              </a:rPr>
              <a:t>API </a:t>
            </a:r>
            <a:r>
              <a:rPr lang="ko-KR" altLang="en-US" sz="1200" b="1" dirty="0">
                <a:solidFill>
                  <a:srgbClr val="051BC1"/>
                </a:solidFill>
              </a:rPr>
              <a:t>사용료</a:t>
            </a:r>
            <a:endParaRPr lang="en-US" altLang="ko-KR" sz="1200" b="1" dirty="0">
              <a:solidFill>
                <a:srgbClr val="051BC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09BB8-6982-C794-C786-4EE19C5773E5}"/>
              </a:ext>
            </a:extLst>
          </p:cNvPr>
          <p:cNvSpPr txBox="1"/>
          <p:nvPr/>
        </p:nvSpPr>
        <p:spPr>
          <a:xfrm>
            <a:off x="2276257" y="2038398"/>
            <a:ext cx="2143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51BC1"/>
                </a:solidFill>
              </a:rPr>
              <a:t>앱</a:t>
            </a:r>
            <a:r>
              <a:rPr lang="en-US" altLang="ko-KR" sz="1600" b="1" dirty="0">
                <a:solidFill>
                  <a:srgbClr val="051BC1"/>
                </a:solidFill>
              </a:rPr>
              <a:t>, IPTV</a:t>
            </a:r>
            <a:endParaRPr lang="ko-KR" altLang="en-US" sz="1600" b="1" dirty="0">
              <a:solidFill>
                <a:srgbClr val="051BC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39844A-2834-4737-6DB7-E43D07844364}"/>
              </a:ext>
            </a:extLst>
          </p:cNvPr>
          <p:cNvSpPr txBox="1"/>
          <p:nvPr/>
        </p:nvSpPr>
        <p:spPr>
          <a:xfrm>
            <a:off x="2367594" y="3761617"/>
            <a:ext cx="2143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51BC1"/>
                </a:solidFill>
              </a:rPr>
              <a:t>OTT</a:t>
            </a:r>
            <a:r>
              <a:rPr lang="ko-KR" altLang="en-US" sz="1400" b="1" dirty="0">
                <a:solidFill>
                  <a:srgbClr val="051BC1"/>
                </a:solidFill>
              </a:rPr>
              <a:t>플랫폼과 사용자를</a:t>
            </a:r>
            <a:endParaRPr lang="en-US" altLang="ko-KR" sz="1400" b="1" dirty="0">
              <a:solidFill>
                <a:srgbClr val="051BC1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51BC1"/>
                </a:solidFill>
              </a:rPr>
              <a:t>연결시켜주는 중개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F7808-25AC-DF7A-4365-5EE30A2DB084}"/>
              </a:ext>
            </a:extLst>
          </p:cNvPr>
          <p:cNvSpPr txBox="1"/>
          <p:nvPr/>
        </p:nvSpPr>
        <p:spPr>
          <a:xfrm>
            <a:off x="650023" y="5622036"/>
            <a:ext cx="332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51BC1"/>
                </a:solidFill>
              </a:rPr>
              <a:t>1) </a:t>
            </a:r>
            <a:r>
              <a:rPr lang="ko-KR" altLang="en-US" sz="1600" b="1" dirty="0">
                <a:solidFill>
                  <a:srgbClr val="051BC1"/>
                </a:solidFill>
              </a:rPr>
              <a:t>맞춤형 광고 수익</a:t>
            </a:r>
            <a:r>
              <a:rPr lang="en-US" altLang="ko-KR" sz="1600" b="1" dirty="0">
                <a:solidFill>
                  <a:srgbClr val="051BC1"/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srgbClr val="051BC1"/>
                </a:solidFill>
              </a:rPr>
              <a:t>2) </a:t>
            </a:r>
            <a:r>
              <a:rPr lang="ko-KR" altLang="en-US" sz="1600" b="1" dirty="0">
                <a:solidFill>
                  <a:srgbClr val="051BC1"/>
                </a:solidFill>
              </a:rPr>
              <a:t>구독 모델</a:t>
            </a:r>
            <a:endParaRPr lang="en-US" altLang="ko-KR" sz="1600" b="1" dirty="0">
              <a:solidFill>
                <a:srgbClr val="051BC1"/>
              </a:solidFill>
            </a:endParaRPr>
          </a:p>
          <a:p>
            <a:r>
              <a:rPr lang="en-US" altLang="ko-KR" sz="1600" b="1" dirty="0">
                <a:solidFill>
                  <a:srgbClr val="051BC1"/>
                </a:solidFill>
              </a:rPr>
              <a:t>3) OTT </a:t>
            </a:r>
            <a:r>
              <a:rPr lang="ko-KR" altLang="en-US" sz="1600" b="1" dirty="0">
                <a:solidFill>
                  <a:srgbClr val="051BC1"/>
                </a:solidFill>
              </a:rPr>
              <a:t>플랫폼 신규 유입 수수료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EA267-11D1-823B-FE17-46B610E70653}"/>
              </a:ext>
            </a:extLst>
          </p:cNvPr>
          <p:cNvSpPr txBox="1"/>
          <p:nvPr/>
        </p:nvSpPr>
        <p:spPr>
          <a:xfrm>
            <a:off x="7606149" y="1926871"/>
            <a:ext cx="1782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51BC1"/>
                </a:solidFill>
              </a:rPr>
              <a:t>1) OTT </a:t>
            </a:r>
            <a:r>
              <a:rPr lang="ko-KR" altLang="en-US" sz="1400" b="1" dirty="0">
                <a:solidFill>
                  <a:srgbClr val="051BC1"/>
                </a:solidFill>
              </a:rPr>
              <a:t>플랫폼</a:t>
            </a:r>
            <a:endParaRPr lang="en-US" altLang="ko-KR" sz="1400" b="1" dirty="0">
              <a:solidFill>
                <a:srgbClr val="051BC1"/>
              </a:solidFill>
            </a:endParaRPr>
          </a:p>
          <a:p>
            <a:r>
              <a:rPr lang="en-US" altLang="ko-KR" sz="1400" b="1" dirty="0">
                <a:solidFill>
                  <a:srgbClr val="051BC1"/>
                </a:solidFill>
              </a:rPr>
              <a:t>2) </a:t>
            </a:r>
            <a:r>
              <a:rPr lang="ko-KR" altLang="en-US" sz="1400" b="1" dirty="0">
                <a:solidFill>
                  <a:srgbClr val="051BC1"/>
                </a:solidFill>
              </a:rPr>
              <a:t>사용자 데이터</a:t>
            </a:r>
            <a:endParaRPr lang="en-US" altLang="ko-KR" sz="1400" b="1" dirty="0">
              <a:solidFill>
                <a:srgbClr val="051BC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A2C50B-AED1-0C23-1601-25DAD91113A7}"/>
              </a:ext>
            </a:extLst>
          </p:cNvPr>
          <p:cNvSpPr txBox="1"/>
          <p:nvPr/>
        </p:nvSpPr>
        <p:spPr>
          <a:xfrm>
            <a:off x="4962687" y="2528023"/>
            <a:ext cx="206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51BC1"/>
                </a:solidFill>
              </a:rPr>
              <a:t>개인 취향에 맞는</a:t>
            </a:r>
            <a:r>
              <a:rPr lang="en-US" altLang="ko-KR" sz="1600" b="1" dirty="0">
                <a:solidFill>
                  <a:srgbClr val="051BC1"/>
                </a:solidFill>
              </a:rPr>
              <a:t> </a:t>
            </a:r>
            <a:r>
              <a:rPr lang="ko-KR" altLang="en-US" sz="1600" b="1" dirty="0">
                <a:solidFill>
                  <a:srgbClr val="051BC1"/>
                </a:solidFill>
              </a:rPr>
              <a:t>정교한</a:t>
            </a:r>
            <a:r>
              <a:rPr lang="en-US" altLang="ko-KR" sz="1600" b="1" dirty="0">
                <a:solidFill>
                  <a:srgbClr val="051BC1"/>
                </a:solidFill>
              </a:rPr>
              <a:t> </a:t>
            </a:r>
            <a:r>
              <a:rPr lang="ko-KR" altLang="en-US" sz="1600" b="1" dirty="0">
                <a:solidFill>
                  <a:srgbClr val="051BC1"/>
                </a:solidFill>
              </a:rPr>
              <a:t>추천 알고리즘</a:t>
            </a:r>
            <a:endParaRPr lang="en-US" altLang="ko-KR" sz="1600" b="1" dirty="0">
              <a:solidFill>
                <a:srgbClr val="051BC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A5DE16-0AE2-24B0-0A60-20B9CFB66076}"/>
              </a:ext>
            </a:extLst>
          </p:cNvPr>
          <p:cNvSpPr txBox="1"/>
          <p:nvPr/>
        </p:nvSpPr>
        <p:spPr>
          <a:xfrm>
            <a:off x="7272004" y="3734040"/>
            <a:ext cx="2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b="1" dirty="0">
                <a:solidFill>
                  <a:srgbClr val="051BC1"/>
                </a:solidFill>
              </a:rPr>
              <a:t>추천 알고리즘 코드 개발</a:t>
            </a:r>
            <a:endParaRPr lang="en-US" altLang="ko-KR" sz="1200" b="1" dirty="0">
              <a:solidFill>
                <a:srgbClr val="051BC1"/>
              </a:solidFill>
            </a:endParaRPr>
          </a:p>
          <a:p>
            <a:pPr marL="228600" indent="-228600">
              <a:buAutoNum type="arabicParenR"/>
            </a:pPr>
            <a:r>
              <a:rPr lang="ko-KR" altLang="en-US" sz="1200" b="1" dirty="0">
                <a:solidFill>
                  <a:srgbClr val="051BC1"/>
                </a:solidFill>
              </a:rPr>
              <a:t>데이터 확보</a:t>
            </a:r>
            <a:endParaRPr lang="en-US" altLang="ko-KR" sz="1200" b="1" dirty="0">
              <a:solidFill>
                <a:srgbClr val="051BC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3CA9B8-40F7-C49D-0D42-280DF5DB29EB}"/>
              </a:ext>
            </a:extLst>
          </p:cNvPr>
          <p:cNvSpPr/>
          <p:nvPr/>
        </p:nvSpPr>
        <p:spPr>
          <a:xfrm>
            <a:off x="345957" y="951803"/>
            <a:ext cx="1898847" cy="346698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10A05C-FED3-70E4-F37A-97A38A0FECEA}"/>
              </a:ext>
            </a:extLst>
          </p:cNvPr>
          <p:cNvSpPr/>
          <p:nvPr/>
        </p:nvSpPr>
        <p:spPr>
          <a:xfrm>
            <a:off x="2339614" y="951804"/>
            <a:ext cx="2217109" cy="168568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E7463E-01FE-4EAA-78BA-2118C0F04B46}"/>
              </a:ext>
            </a:extLst>
          </p:cNvPr>
          <p:cNvSpPr/>
          <p:nvPr/>
        </p:nvSpPr>
        <p:spPr>
          <a:xfrm>
            <a:off x="4715971" y="971600"/>
            <a:ext cx="2467673" cy="346698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2C6872-FD72-5A32-3896-5885E191A6B2}"/>
              </a:ext>
            </a:extLst>
          </p:cNvPr>
          <p:cNvSpPr/>
          <p:nvPr/>
        </p:nvSpPr>
        <p:spPr>
          <a:xfrm rot="16200000">
            <a:off x="2044079" y="2750158"/>
            <a:ext cx="2193071" cy="580768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55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8599D7-D327-7866-B169-7868EB544188}"/>
              </a:ext>
            </a:extLst>
          </p:cNvPr>
          <p:cNvSpPr/>
          <p:nvPr/>
        </p:nvSpPr>
        <p:spPr>
          <a:xfrm>
            <a:off x="5141364" y="1390806"/>
            <a:ext cx="6936337" cy="4844894"/>
          </a:xfrm>
          <a:prstGeom prst="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AC8879-84F8-85B9-09BC-74AE42783D67}"/>
              </a:ext>
            </a:extLst>
          </p:cNvPr>
          <p:cNvSpPr/>
          <p:nvPr/>
        </p:nvSpPr>
        <p:spPr>
          <a:xfrm>
            <a:off x="114299" y="1390806"/>
            <a:ext cx="4914901" cy="4844894"/>
          </a:xfrm>
          <a:prstGeom prst="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30D44BA-ABD8-0E88-8902-324F6DA23170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6F4E5-CD84-2330-38D1-58FB194A3DBB}"/>
              </a:ext>
            </a:extLst>
          </p:cNvPr>
          <p:cNvSpPr txBox="1"/>
          <p:nvPr/>
        </p:nvSpPr>
        <p:spPr>
          <a:xfrm>
            <a:off x="518432" y="717191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FB54E-01B1-4BF1-A215-80C0F66105BE}"/>
              </a:ext>
            </a:extLst>
          </p:cNvPr>
          <p:cNvSpPr txBox="1"/>
          <p:nvPr/>
        </p:nvSpPr>
        <p:spPr>
          <a:xfrm>
            <a:off x="537094" y="4594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06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성장 계획</a:t>
            </a:r>
          </a:p>
        </p:txBody>
      </p:sp>
      <p:pic>
        <p:nvPicPr>
          <p:cNvPr id="2" name="Picture 6" descr="이미지">
            <a:extLst>
              <a:ext uri="{FF2B5EF4-FFF2-40B4-BE49-F238E27FC236}">
                <a16:creationId xmlns:a16="http://schemas.microsoft.com/office/drawing/2014/main" id="{385F8475-7225-AEC5-CF32-5AF2C1D9A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8" y="1446286"/>
            <a:ext cx="4800602" cy="46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9826D9-EE21-12D8-6FAE-F81709822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64" y="1446286"/>
            <a:ext cx="6824173" cy="47207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46CA87-304C-A195-BE86-C317CEF4B592}"/>
              </a:ext>
            </a:extLst>
          </p:cNvPr>
          <p:cNvSpPr/>
          <p:nvPr/>
        </p:nvSpPr>
        <p:spPr>
          <a:xfrm>
            <a:off x="162963" y="4241800"/>
            <a:ext cx="4809087" cy="18990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8EE36FB-3266-414B-BF07-4035203BCBFC}"/>
              </a:ext>
            </a:extLst>
          </p:cNvPr>
          <p:cNvCxnSpPr>
            <a:cxnSpLocks/>
          </p:cNvCxnSpPr>
          <p:nvPr/>
        </p:nvCxnSpPr>
        <p:spPr>
          <a:xfrm flipV="1">
            <a:off x="5727700" y="2712604"/>
            <a:ext cx="5765800" cy="20371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63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8FD7-33D3-D343-8C65-FF169345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445BC2A-B13D-0FEB-6B39-3BBD8C760E16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66A33-E606-E443-BB90-F4D7F8B39460}"/>
              </a:ext>
            </a:extLst>
          </p:cNvPr>
          <p:cNvSpPr txBox="1"/>
          <p:nvPr/>
        </p:nvSpPr>
        <p:spPr>
          <a:xfrm>
            <a:off x="518432" y="717191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추후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411AA-A579-4B3D-B804-AA2B0D610BDB}"/>
              </a:ext>
            </a:extLst>
          </p:cNvPr>
          <p:cNvSpPr txBox="1"/>
          <p:nvPr/>
        </p:nvSpPr>
        <p:spPr>
          <a:xfrm>
            <a:off x="537094" y="4594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06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성장 계획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181341-5FBF-F71B-8FA7-E3DC197AE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13" y="1"/>
            <a:ext cx="9354504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4C2E47-CA95-E5AA-FF80-9A203239FCCE}"/>
              </a:ext>
            </a:extLst>
          </p:cNvPr>
          <p:cNvSpPr/>
          <p:nvPr/>
        </p:nvSpPr>
        <p:spPr>
          <a:xfrm>
            <a:off x="4297680" y="1102607"/>
            <a:ext cx="3484880" cy="5724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109B149D-8B68-6029-D67B-EE2AE6825BBE}"/>
              </a:ext>
            </a:extLst>
          </p:cNvPr>
          <p:cNvSpPr/>
          <p:nvPr/>
        </p:nvSpPr>
        <p:spPr>
          <a:xfrm>
            <a:off x="4485595" y="2426710"/>
            <a:ext cx="2048943" cy="1346053"/>
          </a:xfrm>
          <a:prstGeom prst="wedgeRoundRectCallout">
            <a:avLst>
              <a:gd name="adj1" fmla="val -54480"/>
              <a:gd name="adj2" fmla="val 6149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ko-KR" altLang="en-US" sz="1100" b="1" dirty="0" err="1">
                <a:solidFill>
                  <a:schemeClr val="tx1"/>
                </a:solidFill>
              </a:rPr>
              <a:t>인터스텔라랑</a:t>
            </a:r>
            <a:r>
              <a:rPr lang="ko-KR" altLang="en-US" sz="1100" b="1" dirty="0">
                <a:solidFill>
                  <a:schemeClr val="tx1"/>
                </a:solidFill>
              </a:rPr>
              <a:t> 분위기가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비슷한 영화 추천해줘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0F8BC4D3-7EEF-52F3-D732-106CA306738E}"/>
              </a:ext>
            </a:extLst>
          </p:cNvPr>
          <p:cNvSpPr/>
          <p:nvPr/>
        </p:nvSpPr>
        <p:spPr>
          <a:xfrm flipH="1">
            <a:off x="4828099" y="4164110"/>
            <a:ext cx="2848687" cy="1346053"/>
          </a:xfrm>
          <a:prstGeom prst="wedgeRoundRectCallout">
            <a:avLst>
              <a:gd name="adj1" fmla="val -51391"/>
              <a:gd name="adj2" fmla="val 6120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ko-KR" altLang="en-US" sz="1100" b="1" dirty="0" err="1">
                <a:solidFill>
                  <a:schemeClr val="tx1"/>
                </a:solidFill>
              </a:rPr>
              <a:t>인터스텔라는</a:t>
            </a:r>
            <a:r>
              <a:rPr lang="ko-KR" altLang="en-US" sz="1100" b="1" dirty="0">
                <a:solidFill>
                  <a:schemeClr val="tx1"/>
                </a:solidFill>
              </a:rPr>
              <a:t> 우주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시간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인간의 본질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철학을 다루는 </a:t>
            </a:r>
            <a:r>
              <a:rPr lang="ko-KR" altLang="en-US" sz="1100" b="1" dirty="0" err="1">
                <a:solidFill>
                  <a:schemeClr val="tx1"/>
                </a:solidFill>
              </a:rPr>
              <a:t>영화에요</a:t>
            </a:r>
            <a:r>
              <a:rPr lang="en-US" altLang="ko-KR" sz="1100" b="1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1.</a:t>
            </a:r>
            <a:r>
              <a:rPr lang="ko-KR" altLang="en-US" sz="1100" b="1" dirty="0" err="1">
                <a:solidFill>
                  <a:schemeClr val="tx1"/>
                </a:solidFill>
              </a:rPr>
              <a:t>그래비티</a:t>
            </a:r>
            <a:r>
              <a:rPr lang="en-US" altLang="ko-KR" sz="1100" b="1" dirty="0">
                <a:solidFill>
                  <a:schemeClr val="tx1"/>
                </a:solidFill>
              </a:rPr>
              <a:t> 2.</a:t>
            </a:r>
            <a:r>
              <a:rPr lang="ko-KR" altLang="en-US" sz="1100" b="1" dirty="0" err="1">
                <a:solidFill>
                  <a:schemeClr val="tx1"/>
                </a:solidFill>
              </a:rPr>
              <a:t>컨택트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3.</a:t>
            </a:r>
            <a:r>
              <a:rPr lang="ko-KR" altLang="en-US" sz="1100" b="1" dirty="0" err="1">
                <a:solidFill>
                  <a:schemeClr val="tx1"/>
                </a:solidFill>
              </a:rPr>
              <a:t>애드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 err="1">
                <a:solidFill>
                  <a:schemeClr val="tx1"/>
                </a:solidFill>
              </a:rPr>
              <a:t>아스트라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4.</a:t>
            </a:r>
            <a:r>
              <a:rPr lang="ko-KR" altLang="en-US" sz="1100" b="1" dirty="0" err="1">
                <a:solidFill>
                  <a:schemeClr val="tx1"/>
                </a:solidFill>
              </a:rPr>
              <a:t>프리즈너스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F932CA-F611-EDD3-01AA-D9EFF88143CD}"/>
              </a:ext>
            </a:extLst>
          </p:cNvPr>
          <p:cNvSpPr txBox="1"/>
          <p:nvPr/>
        </p:nvSpPr>
        <p:spPr>
          <a:xfrm>
            <a:off x="4572000" y="2458853"/>
            <a:ext cx="100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사용자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A6D0A3-0C4A-E2B9-A4B9-CCC68204718D}"/>
              </a:ext>
            </a:extLst>
          </p:cNvPr>
          <p:cNvSpPr txBox="1"/>
          <p:nvPr/>
        </p:nvSpPr>
        <p:spPr>
          <a:xfrm>
            <a:off x="6800045" y="4164110"/>
            <a:ext cx="1407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00B050"/>
                </a:solidFill>
              </a:rPr>
              <a:t>챗봇</a:t>
            </a:r>
            <a:endParaRPr lang="ko-KR" alt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EA4B9-E504-81E5-E39F-15FFE194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D2E32E-8572-538C-29A3-92D5C8BBF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13435"/>
            <a:ext cx="3479800" cy="64475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25A217-4979-9AC1-681C-866DE8C2BB39}"/>
              </a:ext>
            </a:extLst>
          </p:cNvPr>
          <p:cNvSpPr/>
          <p:nvPr/>
        </p:nvSpPr>
        <p:spPr>
          <a:xfrm>
            <a:off x="723900" y="2429560"/>
            <a:ext cx="2667000" cy="215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D6A8A6F-9C22-9351-978E-905CE488A78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90900" y="2537510"/>
            <a:ext cx="393700" cy="0"/>
          </a:xfrm>
          <a:prstGeom prst="line">
            <a:avLst/>
          </a:prstGeom>
          <a:ln w="952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329E5D-1D27-4AB0-A5C6-AF4C7F51B659}"/>
              </a:ext>
            </a:extLst>
          </p:cNvPr>
          <p:cNvSpPr txBox="1"/>
          <p:nvPr/>
        </p:nvSpPr>
        <p:spPr>
          <a:xfrm>
            <a:off x="3797300" y="2368233"/>
            <a:ext cx="347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플랫폼 내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추천 서비스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5A6C83-07E0-1B85-25F7-CC146F0D614F}"/>
              </a:ext>
            </a:extLst>
          </p:cNvPr>
          <p:cNvSpPr/>
          <p:nvPr/>
        </p:nvSpPr>
        <p:spPr>
          <a:xfrm>
            <a:off x="723900" y="3712260"/>
            <a:ext cx="2667000" cy="3175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D4EC70-A401-33D8-F166-9B7A66745E77}"/>
              </a:ext>
            </a:extLst>
          </p:cNvPr>
          <p:cNvCxnSpPr>
            <a:cxnSpLocks/>
          </p:cNvCxnSpPr>
          <p:nvPr/>
        </p:nvCxnSpPr>
        <p:spPr>
          <a:xfrm>
            <a:off x="3390900" y="5293410"/>
            <a:ext cx="419100" cy="0"/>
          </a:xfrm>
          <a:prstGeom prst="line">
            <a:avLst/>
          </a:prstGeom>
          <a:ln w="9525">
            <a:solidFill>
              <a:srgbClr val="FF996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73695E-F39D-CECE-5240-4E8E620D00DE}"/>
              </a:ext>
            </a:extLst>
          </p:cNvPr>
          <p:cNvSpPr/>
          <p:nvPr/>
        </p:nvSpPr>
        <p:spPr>
          <a:xfrm>
            <a:off x="711200" y="4029760"/>
            <a:ext cx="838200" cy="10668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9C7650-9805-F3B9-A368-3D34D73F0033}"/>
              </a:ext>
            </a:extLst>
          </p:cNvPr>
          <p:cNvSpPr/>
          <p:nvPr/>
        </p:nvSpPr>
        <p:spPr>
          <a:xfrm>
            <a:off x="1549400" y="4029760"/>
            <a:ext cx="838200" cy="10668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64A086-9A98-76E4-3BE6-5C478B6E1C38}"/>
              </a:ext>
            </a:extLst>
          </p:cNvPr>
          <p:cNvSpPr/>
          <p:nvPr/>
        </p:nvSpPr>
        <p:spPr>
          <a:xfrm>
            <a:off x="2322161" y="4029760"/>
            <a:ext cx="838200" cy="10668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111744-C305-B955-8DBC-8C86257F31E4}"/>
              </a:ext>
            </a:extLst>
          </p:cNvPr>
          <p:cNvSpPr txBox="1"/>
          <p:nvPr/>
        </p:nvSpPr>
        <p:spPr>
          <a:xfrm>
            <a:off x="3797300" y="5124133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9966"/>
                </a:solidFill>
              </a:rPr>
              <a:t>근거가 모호한 추천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107B7A-E205-7C49-A24F-ADA2F3058AFA}"/>
              </a:ext>
            </a:extLst>
          </p:cNvPr>
          <p:cNvSpPr/>
          <p:nvPr/>
        </p:nvSpPr>
        <p:spPr>
          <a:xfrm>
            <a:off x="711200" y="5124133"/>
            <a:ext cx="2667000" cy="317499"/>
          </a:xfrm>
          <a:prstGeom prst="rect">
            <a:avLst/>
          </a:prstGeom>
          <a:noFill/>
          <a:ln w="25400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49775B1-DEB0-0ECA-5A81-7BE731529E6C}"/>
              </a:ext>
            </a:extLst>
          </p:cNvPr>
          <p:cNvCxnSpPr>
            <a:cxnSpLocks/>
          </p:cNvCxnSpPr>
          <p:nvPr/>
        </p:nvCxnSpPr>
        <p:spPr>
          <a:xfrm>
            <a:off x="3390900" y="4441977"/>
            <a:ext cx="393700" cy="0"/>
          </a:xfrm>
          <a:prstGeom prst="line">
            <a:avLst/>
          </a:prstGeom>
          <a:ln w="9525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9C9E06-3532-2FEC-9EE5-854D783FD3DF}"/>
              </a:ext>
            </a:extLst>
          </p:cNvPr>
          <p:cNvSpPr txBox="1"/>
          <p:nvPr/>
        </p:nvSpPr>
        <p:spPr>
          <a:xfrm>
            <a:off x="3797300" y="4293579"/>
            <a:ext cx="347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</a:rPr>
              <a:t>연관성 없는 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r>
              <a:rPr lang="ko-KR" altLang="en-US" sz="1600" b="1" dirty="0">
                <a:solidFill>
                  <a:srgbClr val="00B050"/>
                </a:solidFill>
              </a:rPr>
              <a:t>해외 시리즈 추천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F3E6164-6931-28A2-1541-CA31C8ADA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98" y="1417369"/>
            <a:ext cx="3390900" cy="634365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E97A53-4744-4CC9-9737-A9D38042B691}"/>
              </a:ext>
            </a:extLst>
          </p:cNvPr>
          <p:cNvSpPr/>
          <p:nvPr/>
        </p:nvSpPr>
        <p:spPr>
          <a:xfrm>
            <a:off x="6362700" y="2368818"/>
            <a:ext cx="2654300" cy="23342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FC58381-8C29-E035-4E7B-C84FA8772FDB}"/>
              </a:ext>
            </a:extLst>
          </p:cNvPr>
          <p:cNvCxnSpPr>
            <a:cxnSpLocks/>
          </p:cNvCxnSpPr>
          <p:nvPr/>
        </p:nvCxnSpPr>
        <p:spPr>
          <a:xfrm>
            <a:off x="9059198" y="2486200"/>
            <a:ext cx="393700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6541178-B81E-22A4-8225-7FEA86297359}"/>
              </a:ext>
            </a:extLst>
          </p:cNvPr>
          <p:cNvSpPr txBox="1"/>
          <p:nvPr/>
        </p:nvSpPr>
        <p:spPr>
          <a:xfrm>
            <a:off x="9478298" y="2306906"/>
            <a:ext cx="347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</a:rPr>
              <a:t>비인기 시리즈 추천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028F7D-A150-F601-0C8F-37E775CA58D0}"/>
              </a:ext>
            </a:extLst>
          </p:cNvPr>
          <p:cNvSpPr/>
          <p:nvPr/>
        </p:nvSpPr>
        <p:spPr>
          <a:xfrm>
            <a:off x="6362700" y="3928007"/>
            <a:ext cx="2654300" cy="233428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FFE2A9-3FD0-0761-FBE2-1D905D344BAC}"/>
              </a:ext>
            </a:extLst>
          </p:cNvPr>
          <p:cNvSpPr txBox="1"/>
          <p:nvPr/>
        </p:nvSpPr>
        <p:spPr>
          <a:xfrm>
            <a:off x="9410700" y="3863567"/>
            <a:ext cx="347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7030A0"/>
                </a:solidFill>
              </a:rPr>
              <a:t>홍보를 위한 최초 공개 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3BED0D3-098D-0FFA-BA85-43C9517060AE}"/>
              </a:ext>
            </a:extLst>
          </p:cNvPr>
          <p:cNvCxnSpPr>
            <a:cxnSpLocks/>
          </p:cNvCxnSpPr>
          <p:nvPr/>
        </p:nvCxnSpPr>
        <p:spPr>
          <a:xfrm>
            <a:off x="9004300" y="4029760"/>
            <a:ext cx="393700" cy="0"/>
          </a:xfrm>
          <a:prstGeom prst="line">
            <a:avLst/>
          </a:prstGeom>
          <a:ln w="952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9CBD77-A6DE-2CE3-B00A-A5F4F814405D}"/>
              </a:ext>
            </a:extLst>
          </p:cNvPr>
          <p:cNvSpPr/>
          <p:nvPr/>
        </p:nvSpPr>
        <p:spPr>
          <a:xfrm>
            <a:off x="6307914" y="5502006"/>
            <a:ext cx="2667000" cy="205329"/>
          </a:xfrm>
          <a:prstGeom prst="rect">
            <a:avLst/>
          </a:prstGeom>
          <a:noFill/>
          <a:ln w="25400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51BC1"/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4A21BE5-2EC3-5B18-E11D-AC1A31E9F196}"/>
              </a:ext>
            </a:extLst>
          </p:cNvPr>
          <p:cNvCxnSpPr>
            <a:cxnSpLocks/>
          </p:cNvCxnSpPr>
          <p:nvPr/>
        </p:nvCxnSpPr>
        <p:spPr>
          <a:xfrm>
            <a:off x="8991600" y="5424298"/>
            <a:ext cx="419100" cy="0"/>
          </a:xfrm>
          <a:prstGeom prst="line">
            <a:avLst/>
          </a:prstGeom>
          <a:ln w="9525">
            <a:solidFill>
              <a:srgbClr val="FF996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C41BCF9-B0C1-9C6B-0BE8-EE3160F4F538}"/>
              </a:ext>
            </a:extLst>
          </p:cNvPr>
          <p:cNvSpPr txBox="1"/>
          <p:nvPr/>
        </p:nvSpPr>
        <p:spPr>
          <a:xfrm>
            <a:off x="9410700" y="5240933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9966"/>
                </a:solidFill>
              </a:rPr>
              <a:t>근거가 모호한 추천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B5E419C-5D62-5E5C-FD18-E0FC8F1BB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022" y="1305511"/>
            <a:ext cx="436784" cy="31803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E599682-AF11-515F-27FB-280E27A81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92" y="1117945"/>
            <a:ext cx="778215" cy="778215"/>
          </a:xfrm>
          <a:prstGeom prst="rect">
            <a:avLst/>
          </a:prstGeom>
        </p:spPr>
      </p:pic>
      <p:sp>
        <p:nvSpPr>
          <p:cNvPr id="56" name="사각형: 둥근 위쪽 모서리 55">
            <a:extLst>
              <a:ext uri="{FF2B5EF4-FFF2-40B4-BE49-F238E27FC236}">
                <a16:creationId xmlns:a16="http://schemas.microsoft.com/office/drawing/2014/main" id="{2D8051D1-A1FC-852C-8EC3-148557912512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65E4C5-915B-1A64-1246-56FBE45C1679}"/>
              </a:ext>
            </a:extLst>
          </p:cNvPr>
          <p:cNvSpPr txBox="1"/>
          <p:nvPr/>
        </p:nvSpPr>
        <p:spPr>
          <a:xfrm>
            <a:off x="518432" y="698141"/>
            <a:ext cx="570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맥락 없는 추천 알고리즘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47E1C7-9B44-1181-3C32-9BB63E968E7C}"/>
              </a:ext>
            </a:extLst>
          </p:cNvPr>
          <p:cNvSpPr txBox="1"/>
          <p:nvPr/>
        </p:nvSpPr>
        <p:spPr>
          <a:xfrm>
            <a:off x="537094" y="4721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01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기획 이유</a:t>
            </a:r>
          </a:p>
        </p:txBody>
      </p:sp>
    </p:spTree>
    <p:extLst>
      <p:ext uri="{BB962C8B-B14F-4D97-AF65-F5344CB8AC3E}">
        <p14:creationId xmlns:p14="http://schemas.microsoft.com/office/powerpoint/2010/main" val="34715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7EFFD-B622-51FC-5FA2-FDDBDAED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E56224E1-E63F-DCA6-B54F-531A9ED8B227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5FB44-60A2-9520-F7EE-5C62544E0F3F}"/>
              </a:ext>
            </a:extLst>
          </p:cNvPr>
          <p:cNvSpPr txBox="1"/>
          <p:nvPr/>
        </p:nvSpPr>
        <p:spPr>
          <a:xfrm>
            <a:off x="495106" y="722411"/>
            <a:ext cx="570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6E20F-D7F0-6C7B-7117-6D39CB6160EF}"/>
              </a:ext>
            </a:extLst>
          </p:cNvPr>
          <p:cNvSpPr txBox="1"/>
          <p:nvPr/>
        </p:nvSpPr>
        <p:spPr>
          <a:xfrm>
            <a:off x="537094" y="4721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01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기획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94F14-CCAD-CBF5-ED88-A6C336A45ED1}"/>
              </a:ext>
            </a:extLst>
          </p:cNvPr>
          <p:cNvSpPr txBox="1"/>
          <p:nvPr/>
        </p:nvSpPr>
        <p:spPr>
          <a:xfrm>
            <a:off x="518432" y="715303"/>
            <a:ext cx="684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유사 작품의 관련성이 낮음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3D4AAA-A90A-5207-6C8A-4C7E2812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11" y="1190690"/>
            <a:ext cx="3299048" cy="54941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93F6C9-C285-73FB-F542-C6D0549BF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93" y="1091794"/>
            <a:ext cx="2858742" cy="569976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DAB064A-4A16-9255-884E-5C0FFF777AEB}"/>
              </a:ext>
            </a:extLst>
          </p:cNvPr>
          <p:cNvCxnSpPr>
            <a:cxnSpLocks/>
          </p:cNvCxnSpPr>
          <p:nvPr/>
        </p:nvCxnSpPr>
        <p:spPr>
          <a:xfrm>
            <a:off x="466531" y="5166341"/>
            <a:ext cx="1875386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E0EE3C-7614-21E7-796A-E38796476E8D}"/>
              </a:ext>
            </a:extLst>
          </p:cNvPr>
          <p:cNvSpPr/>
          <p:nvPr/>
        </p:nvSpPr>
        <p:spPr>
          <a:xfrm>
            <a:off x="2464136" y="5360094"/>
            <a:ext cx="777856" cy="10667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8A5DB9-8B52-005D-4D11-BAD443A7DDB5}"/>
              </a:ext>
            </a:extLst>
          </p:cNvPr>
          <p:cNvSpPr/>
          <p:nvPr/>
        </p:nvSpPr>
        <p:spPr>
          <a:xfrm>
            <a:off x="3937336" y="5360094"/>
            <a:ext cx="777856" cy="10667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F18C66-B58B-61C0-6B2F-9186560A9708}"/>
              </a:ext>
            </a:extLst>
          </p:cNvPr>
          <p:cNvSpPr/>
          <p:nvPr/>
        </p:nvSpPr>
        <p:spPr>
          <a:xfrm>
            <a:off x="5814396" y="3166362"/>
            <a:ext cx="2206485" cy="29959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1A2518-BD79-C7F1-06D4-679CB1173739}"/>
              </a:ext>
            </a:extLst>
          </p:cNvPr>
          <p:cNvSpPr/>
          <p:nvPr/>
        </p:nvSpPr>
        <p:spPr>
          <a:xfrm>
            <a:off x="3241992" y="5360094"/>
            <a:ext cx="695344" cy="1066797"/>
          </a:xfrm>
          <a:prstGeom prst="rect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17E2B942-A764-5F69-6C53-FDB78F4FBFEB}"/>
              </a:ext>
            </a:extLst>
          </p:cNvPr>
          <p:cNvSpPr/>
          <p:nvPr/>
        </p:nvSpPr>
        <p:spPr>
          <a:xfrm>
            <a:off x="7809026" y="4417943"/>
            <a:ext cx="1162879" cy="278295"/>
          </a:xfrm>
          <a:prstGeom prst="rightArrow">
            <a:avLst/>
          </a:prstGeom>
          <a:solidFill>
            <a:srgbClr val="FF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EF78D-78BB-0849-108C-6351781BF6FD}"/>
              </a:ext>
            </a:extLst>
          </p:cNvPr>
          <p:cNvSpPr txBox="1"/>
          <p:nvPr/>
        </p:nvSpPr>
        <p:spPr>
          <a:xfrm>
            <a:off x="9041479" y="4141591"/>
            <a:ext cx="3078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ko-KR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개 빼고</a:t>
            </a:r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모두 </a:t>
            </a:r>
            <a:endParaRPr lang="en-US" altLang="ko-K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관련 없는 영화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BE2601-F2C4-888C-73A5-87F50E807143}"/>
              </a:ext>
            </a:extLst>
          </p:cNvPr>
          <p:cNvSpPr/>
          <p:nvPr/>
        </p:nvSpPr>
        <p:spPr>
          <a:xfrm>
            <a:off x="2381624" y="4972588"/>
            <a:ext cx="777856" cy="3875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9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5" grpId="0" animBg="1"/>
      <p:bldP spid="37" grpId="0" animBg="1"/>
      <p:bldP spid="38" grpId="0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598DA-6E1A-58C3-87D8-F97C5BED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67E9DA0-F0A6-F01E-18FF-24BF894A6150}"/>
              </a:ext>
            </a:extLst>
          </p:cNvPr>
          <p:cNvSpPr txBox="1"/>
          <p:nvPr/>
        </p:nvSpPr>
        <p:spPr>
          <a:xfrm>
            <a:off x="62949" y="291548"/>
            <a:ext cx="1517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서비스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34BD46E-0916-BBC7-B920-49E226707F99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E054-C0FD-D447-DF18-2B2FE102EDAD}"/>
              </a:ext>
            </a:extLst>
          </p:cNvPr>
          <p:cNvSpPr txBox="1"/>
          <p:nvPr/>
        </p:nvSpPr>
        <p:spPr>
          <a:xfrm>
            <a:off x="518432" y="715303"/>
            <a:ext cx="684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풍요 속의 빈곤</a:t>
            </a:r>
            <a:endParaRPr lang="ko-KR" altLang="en-US" sz="2400" b="1" dirty="0">
              <a:solidFill>
                <a:schemeClr val="accent3"/>
              </a:solidFill>
              <a:latin typeface="+mn-ea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C1F5F-F6F7-2625-3F9B-1C37FFFCD111}"/>
              </a:ext>
            </a:extLst>
          </p:cNvPr>
          <p:cNvSpPr txBox="1"/>
          <p:nvPr/>
        </p:nvSpPr>
        <p:spPr>
          <a:xfrm>
            <a:off x="537094" y="4721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01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기획 이유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F83DC7A-6F08-C570-8271-B12B7817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" r="21526" b="32896"/>
          <a:stretch/>
        </p:blipFill>
        <p:spPr>
          <a:xfrm>
            <a:off x="2305879" y="1203704"/>
            <a:ext cx="3291440" cy="53519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8C593FD-65EB-ED3E-0416-B446172F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 b="25785"/>
          <a:stretch/>
        </p:blipFill>
        <p:spPr>
          <a:xfrm>
            <a:off x="6594683" y="1173102"/>
            <a:ext cx="3481747" cy="53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3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92C6F-877C-70A6-D1AE-C41BDEAE8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FB47B3-A226-F00C-32FB-37250BFFCFB3}"/>
              </a:ext>
            </a:extLst>
          </p:cNvPr>
          <p:cNvSpPr txBox="1"/>
          <p:nvPr/>
        </p:nvSpPr>
        <p:spPr>
          <a:xfrm>
            <a:off x="62949" y="291548"/>
            <a:ext cx="1517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서비스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D1466D-483F-F7FE-D1BF-AF5356030913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27F60-2271-0FE1-C628-82EAD6D8194D}"/>
              </a:ext>
            </a:extLst>
          </p:cNvPr>
          <p:cNvSpPr txBox="1"/>
          <p:nvPr/>
        </p:nvSpPr>
        <p:spPr>
          <a:xfrm>
            <a:off x="505732" y="691791"/>
            <a:ext cx="570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설문조사 </a:t>
            </a:r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– 70</a:t>
            </a:r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명 응답</a:t>
            </a:r>
            <a:endParaRPr lang="ko-KR" altLang="en-US" sz="2400" b="1" dirty="0">
              <a:solidFill>
                <a:schemeClr val="accent3"/>
              </a:solidFill>
              <a:latin typeface="+mn-ea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56200-9A64-D8C0-08F9-D88F1957FDB7}"/>
              </a:ext>
            </a:extLst>
          </p:cNvPr>
          <p:cNvSpPr txBox="1"/>
          <p:nvPr/>
        </p:nvSpPr>
        <p:spPr>
          <a:xfrm>
            <a:off x="537094" y="4721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01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기획 이유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9B8B87-967B-4D49-D146-79386FB30459}"/>
              </a:ext>
            </a:extLst>
          </p:cNvPr>
          <p:cNvSpPr/>
          <p:nvPr/>
        </p:nvSpPr>
        <p:spPr>
          <a:xfrm>
            <a:off x="977103" y="5316106"/>
            <a:ext cx="4399008" cy="880498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04A17-6774-4C8D-524B-874BCCAA4B06}"/>
              </a:ext>
            </a:extLst>
          </p:cNvPr>
          <p:cNvSpPr txBox="1"/>
          <p:nvPr/>
        </p:nvSpPr>
        <p:spPr>
          <a:xfrm>
            <a:off x="1087267" y="5377066"/>
            <a:ext cx="94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DA7D7"/>
                </a:solidFill>
              </a:rPr>
              <a:t>A :</a:t>
            </a:r>
            <a:endParaRPr lang="ko-KR" altLang="en-US" sz="4400" b="1" dirty="0">
              <a:solidFill>
                <a:srgbClr val="0DA7D7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7B275B-AAE1-8A75-223A-E0466FE4E3DE}"/>
              </a:ext>
            </a:extLst>
          </p:cNvPr>
          <p:cNvSpPr/>
          <p:nvPr/>
        </p:nvSpPr>
        <p:spPr>
          <a:xfrm>
            <a:off x="938057" y="2787047"/>
            <a:ext cx="4399008" cy="880498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61E4E-4231-9292-B07D-89CA810FD916}"/>
              </a:ext>
            </a:extLst>
          </p:cNvPr>
          <p:cNvSpPr txBox="1"/>
          <p:nvPr/>
        </p:nvSpPr>
        <p:spPr>
          <a:xfrm>
            <a:off x="1974988" y="3051959"/>
            <a:ext cx="274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가끔 본다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9E1738F-E52D-D065-4ADD-466D7FEDD5EA}"/>
              </a:ext>
            </a:extLst>
          </p:cNvPr>
          <p:cNvSpPr/>
          <p:nvPr/>
        </p:nvSpPr>
        <p:spPr>
          <a:xfrm>
            <a:off x="977103" y="4384498"/>
            <a:ext cx="4399008" cy="880498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64AEEC-2071-B4C3-E72C-8AECE62BF593}"/>
              </a:ext>
            </a:extLst>
          </p:cNvPr>
          <p:cNvSpPr txBox="1"/>
          <p:nvPr/>
        </p:nvSpPr>
        <p:spPr>
          <a:xfrm>
            <a:off x="1087267" y="4383584"/>
            <a:ext cx="94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DA7D7"/>
                </a:solidFill>
              </a:rPr>
              <a:t>Q :</a:t>
            </a:r>
            <a:endParaRPr lang="ko-KR" altLang="en-US" sz="4400" b="1" dirty="0">
              <a:solidFill>
                <a:srgbClr val="0DA7D7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16ECAC-E3BE-3C10-D024-3C5D0D9FBE52}"/>
              </a:ext>
            </a:extLst>
          </p:cNvPr>
          <p:cNvSpPr txBox="1"/>
          <p:nvPr/>
        </p:nvSpPr>
        <p:spPr>
          <a:xfrm>
            <a:off x="1989645" y="4683008"/>
            <a:ext cx="371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OTT</a:t>
            </a:r>
            <a:r>
              <a:rPr lang="ko-KR" altLang="en-US" b="1" dirty="0">
                <a:solidFill>
                  <a:schemeClr val="bg1"/>
                </a:solidFill>
              </a:rPr>
              <a:t> 서비스에 필요한 개선점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6697F1-4649-4C78-C499-BC81505F20B9}"/>
              </a:ext>
            </a:extLst>
          </p:cNvPr>
          <p:cNvSpPr txBox="1"/>
          <p:nvPr/>
        </p:nvSpPr>
        <p:spPr>
          <a:xfrm>
            <a:off x="1098402" y="2849249"/>
            <a:ext cx="94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DA7D7"/>
                </a:solidFill>
              </a:rPr>
              <a:t>A :</a:t>
            </a:r>
            <a:endParaRPr lang="ko-KR" altLang="en-US" sz="4400" b="1" dirty="0">
              <a:solidFill>
                <a:srgbClr val="0DA7D7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20307B-148D-3048-2442-DA2A5F4AE874}"/>
              </a:ext>
            </a:extLst>
          </p:cNvPr>
          <p:cNvSpPr/>
          <p:nvPr/>
        </p:nvSpPr>
        <p:spPr>
          <a:xfrm>
            <a:off x="938057" y="1844213"/>
            <a:ext cx="4399008" cy="880498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62F4E-16B9-C868-B32D-6C57F5FA6622}"/>
              </a:ext>
            </a:extLst>
          </p:cNvPr>
          <p:cNvSpPr txBox="1"/>
          <p:nvPr/>
        </p:nvSpPr>
        <p:spPr>
          <a:xfrm>
            <a:off x="1048221" y="1843299"/>
            <a:ext cx="94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DA7D7"/>
                </a:solidFill>
              </a:rPr>
              <a:t>Q :</a:t>
            </a:r>
            <a:endParaRPr lang="ko-KR" altLang="en-US" sz="4400" b="1" dirty="0">
              <a:solidFill>
                <a:srgbClr val="0DA7D7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4A4663-7306-BF18-485C-30575BB5C6F3}"/>
              </a:ext>
            </a:extLst>
          </p:cNvPr>
          <p:cNvSpPr txBox="1"/>
          <p:nvPr/>
        </p:nvSpPr>
        <p:spPr>
          <a:xfrm>
            <a:off x="1989788" y="2116597"/>
            <a:ext cx="371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OTT</a:t>
            </a:r>
            <a:r>
              <a:rPr lang="ko-KR" altLang="en-US" sz="2000" b="1" dirty="0">
                <a:solidFill>
                  <a:schemeClr val="bg1"/>
                </a:solidFill>
              </a:rPr>
              <a:t>를 자주 사용하시나요</a:t>
            </a:r>
            <a:r>
              <a:rPr lang="en-US" altLang="ko-KR" sz="2000" b="1" dirty="0">
                <a:solidFill>
                  <a:schemeClr val="bg1"/>
                </a:solidFill>
              </a:rPr>
              <a:t>?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E68F-D4AB-4578-F2C0-62D76D804668}"/>
              </a:ext>
            </a:extLst>
          </p:cNvPr>
          <p:cNvSpPr txBox="1"/>
          <p:nvPr/>
        </p:nvSpPr>
        <p:spPr>
          <a:xfrm>
            <a:off x="3950940" y="2911328"/>
            <a:ext cx="1506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9966"/>
                </a:solidFill>
              </a:rPr>
              <a:t>52.9%</a:t>
            </a:r>
            <a:endParaRPr lang="ko-KR" altLang="en-US" sz="3200" b="1" dirty="0">
              <a:solidFill>
                <a:srgbClr val="FF9966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EE3504E-7E9B-E4DA-7FBD-AED46A45EA39}"/>
              </a:ext>
            </a:extLst>
          </p:cNvPr>
          <p:cNvSpPr/>
          <p:nvPr/>
        </p:nvSpPr>
        <p:spPr>
          <a:xfrm>
            <a:off x="6854935" y="1843299"/>
            <a:ext cx="4399008" cy="880498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E7F70-B5AD-EA14-1AA3-E594AE6F1AC8}"/>
              </a:ext>
            </a:extLst>
          </p:cNvPr>
          <p:cNvSpPr txBox="1"/>
          <p:nvPr/>
        </p:nvSpPr>
        <p:spPr>
          <a:xfrm>
            <a:off x="6965099" y="1842385"/>
            <a:ext cx="94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DA7D7"/>
                </a:solidFill>
              </a:rPr>
              <a:t>Q :</a:t>
            </a:r>
            <a:endParaRPr lang="ko-KR" altLang="en-US" sz="4400" b="1" dirty="0">
              <a:solidFill>
                <a:srgbClr val="0DA7D7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2D368-91EF-33C4-093B-A31B7E7D49EA}"/>
              </a:ext>
            </a:extLst>
          </p:cNvPr>
          <p:cNvSpPr txBox="1"/>
          <p:nvPr/>
        </p:nvSpPr>
        <p:spPr>
          <a:xfrm>
            <a:off x="7906666" y="2115683"/>
            <a:ext cx="371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그럼에도 구독하는 이유는</a:t>
            </a:r>
            <a:r>
              <a:rPr lang="en-US" altLang="ko-KR" sz="2000" b="1" dirty="0">
                <a:solidFill>
                  <a:schemeClr val="bg1"/>
                </a:solidFill>
              </a:rPr>
              <a:t>?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EFBD336-B6B2-3618-D476-596339269897}"/>
              </a:ext>
            </a:extLst>
          </p:cNvPr>
          <p:cNvSpPr/>
          <p:nvPr/>
        </p:nvSpPr>
        <p:spPr>
          <a:xfrm>
            <a:off x="6854935" y="2787047"/>
            <a:ext cx="4399008" cy="880498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2B3904-113C-992B-5457-584F518564D2}"/>
              </a:ext>
            </a:extLst>
          </p:cNvPr>
          <p:cNvSpPr txBox="1"/>
          <p:nvPr/>
        </p:nvSpPr>
        <p:spPr>
          <a:xfrm>
            <a:off x="7906666" y="2922768"/>
            <a:ext cx="274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언젠가는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볼 것 같아서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1BA7AB-4464-CD5A-10AF-C06BCD2897C1}"/>
              </a:ext>
            </a:extLst>
          </p:cNvPr>
          <p:cNvSpPr txBox="1"/>
          <p:nvPr/>
        </p:nvSpPr>
        <p:spPr>
          <a:xfrm>
            <a:off x="7015280" y="2849249"/>
            <a:ext cx="94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DA7D7"/>
                </a:solidFill>
              </a:rPr>
              <a:t>A :</a:t>
            </a:r>
            <a:endParaRPr lang="ko-KR" altLang="en-US" sz="4400" b="1" dirty="0">
              <a:solidFill>
                <a:srgbClr val="0DA7D7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36A9A8-5299-32EA-DBF5-AFC8D5291F32}"/>
              </a:ext>
            </a:extLst>
          </p:cNvPr>
          <p:cNvSpPr txBox="1"/>
          <p:nvPr/>
        </p:nvSpPr>
        <p:spPr>
          <a:xfrm>
            <a:off x="9891205" y="2913095"/>
            <a:ext cx="1506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9966"/>
                </a:solidFill>
              </a:rPr>
              <a:t>56.9%</a:t>
            </a:r>
            <a:endParaRPr lang="ko-KR" altLang="en-US" sz="3200" b="1" dirty="0">
              <a:solidFill>
                <a:srgbClr val="FF9966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F3D62A1-6081-40F6-82B4-3F99F2AAA98B}"/>
              </a:ext>
            </a:extLst>
          </p:cNvPr>
          <p:cNvSpPr/>
          <p:nvPr/>
        </p:nvSpPr>
        <p:spPr>
          <a:xfrm>
            <a:off x="6802683" y="5278928"/>
            <a:ext cx="4399008" cy="880498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513473-1963-A378-6123-A2ED01550FE2}"/>
              </a:ext>
            </a:extLst>
          </p:cNvPr>
          <p:cNvSpPr txBox="1"/>
          <p:nvPr/>
        </p:nvSpPr>
        <p:spPr>
          <a:xfrm>
            <a:off x="6912847" y="5339888"/>
            <a:ext cx="94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DA7D7"/>
                </a:solidFill>
              </a:rPr>
              <a:t>A :</a:t>
            </a:r>
            <a:endParaRPr lang="ko-KR" altLang="en-US" sz="4400" b="1" dirty="0">
              <a:solidFill>
                <a:srgbClr val="0DA7D7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9C2952-07BF-62B5-66E5-A6F254AF7076}"/>
              </a:ext>
            </a:extLst>
          </p:cNvPr>
          <p:cNvSpPr/>
          <p:nvPr/>
        </p:nvSpPr>
        <p:spPr>
          <a:xfrm>
            <a:off x="6802683" y="4347320"/>
            <a:ext cx="4399008" cy="880498"/>
          </a:xfrm>
          <a:prstGeom prst="roundRect">
            <a:avLst/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1CFCE2-41F7-D905-EA9C-8B20BC452461}"/>
              </a:ext>
            </a:extLst>
          </p:cNvPr>
          <p:cNvSpPr txBox="1"/>
          <p:nvPr/>
        </p:nvSpPr>
        <p:spPr>
          <a:xfrm>
            <a:off x="6912847" y="4346406"/>
            <a:ext cx="94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DA7D7"/>
                </a:solidFill>
              </a:rPr>
              <a:t>Q :</a:t>
            </a:r>
            <a:endParaRPr lang="ko-KR" altLang="en-US" sz="4400" b="1" dirty="0">
              <a:solidFill>
                <a:srgbClr val="0DA7D7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A379F3-EDB1-8A19-F602-137ED406B19D}"/>
              </a:ext>
            </a:extLst>
          </p:cNvPr>
          <p:cNvSpPr txBox="1"/>
          <p:nvPr/>
        </p:nvSpPr>
        <p:spPr>
          <a:xfrm>
            <a:off x="7857370" y="4632589"/>
            <a:ext cx="371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OTT</a:t>
            </a:r>
            <a:r>
              <a:rPr lang="ko-KR" altLang="en-US" b="1" dirty="0">
                <a:solidFill>
                  <a:schemeClr val="bg1"/>
                </a:solidFill>
              </a:rPr>
              <a:t> 서비스에 필요한 개선점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11C12A-C356-2894-C9B1-FDD4ECF8DC32}"/>
              </a:ext>
            </a:extLst>
          </p:cNvPr>
          <p:cNvSpPr txBox="1"/>
          <p:nvPr/>
        </p:nvSpPr>
        <p:spPr>
          <a:xfrm>
            <a:off x="3950940" y="5463967"/>
            <a:ext cx="1506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9966"/>
                </a:solidFill>
              </a:rPr>
              <a:t>40.6%</a:t>
            </a:r>
            <a:endParaRPr lang="ko-KR" altLang="en-US" sz="3200" b="1" dirty="0">
              <a:solidFill>
                <a:srgbClr val="FF996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FD9964-AD47-0EA5-08AF-FA19378A9DF3}"/>
              </a:ext>
            </a:extLst>
          </p:cNvPr>
          <p:cNvSpPr txBox="1"/>
          <p:nvPr/>
        </p:nvSpPr>
        <p:spPr>
          <a:xfrm>
            <a:off x="9842438" y="5426789"/>
            <a:ext cx="1506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9966"/>
                </a:solidFill>
              </a:rPr>
              <a:t>22.7%</a:t>
            </a:r>
            <a:endParaRPr lang="ko-KR" altLang="en-US" sz="3200" b="1" dirty="0">
              <a:solidFill>
                <a:srgbClr val="FF99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1BAE2-4AA1-2970-03F5-FE90F9063F00}"/>
              </a:ext>
            </a:extLst>
          </p:cNvPr>
          <p:cNvSpPr txBox="1"/>
          <p:nvPr/>
        </p:nvSpPr>
        <p:spPr>
          <a:xfrm>
            <a:off x="7850663" y="5442381"/>
            <a:ext cx="2742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선택지가 너무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많아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결정하기 </a:t>
            </a:r>
            <a:r>
              <a:rPr lang="ko-KR" altLang="en-US" sz="1600" dirty="0">
                <a:solidFill>
                  <a:schemeClr val="bg1"/>
                </a:solidFill>
              </a:rPr>
              <a:t>어려움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D6D1E8-A67B-B145-E3D0-50954AB1CA6C}"/>
              </a:ext>
            </a:extLst>
          </p:cNvPr>
          <p:cNvSpPr txBox="1"/>
          <p:nvPr/>
        </p:nvSpPr>
        <p:spPr>
          <a:xfrm>
            <a:off x="1984463" y="5488709"/>
            <a:ext cx="2742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취향에 맞는 컨텐츠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더 정교하게 추천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83F27ED-8049-F312-73B4-FA926C7159ED}"/>
              </a:ext>
            </a:extLst>
          </p:cNvPr>
          <p:cNvSpPr/>
          <p:nvPr/>
        </p:nvSpPr>
        <p:spPr>
          <a:xfrm>
            <a:off x="478436" y="1410192"/>
            <a:ext cx="758935" cy="7639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5C08E21-9D5C-0710-9F88-BD8C651B19EE}"/>
              </a:ext>
            </a:extLst>
          </p:cNvPr>
          <p:cNvSpPr/>
          <p:nvPr/>
        </p:nvSpPr>
        <p:spPr>
          <a:xfrm>
            <a:off x="6327294" y="1387743"/>
            <a:ext cx="758935" cy="7639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589BA67-4B89-DFF6-7B79-52D564F43140}"/>
              </a:ext>
            </a:extLst>
          </p:cNvPr>
          <p:cNvSpPr/>
          <p:nvPr/>
        </p:nvSpPr>
        <p:spPr>
          <a:xfrm>
            <a:off x="6275042" y="3975604"/>
            <a:ext cx="758935" cy="7639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592C657-1866-2FE4-3C9F-970C3AC71F98}"/>
              </a:ext>
            </a:extLst>
          </p:cNvPr>
          <p:cNvSpPr/>
          <p:nvPr/>
        </p:nvSpPr>
        <p:spPr>
          <a:xfrm>
            <a:off x="478436" y="3971140"/>
            <a:ext cx="758935" cy="7639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5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2" grpId="0" animBg="1"/>
      <p:bldP spid="4" grpId="0"/>
      <p:bldP spid="23" grpId="0" animBg="1"/>
      <p:bldP spid="26" grpId="0"/>
      <p:bldP spid="29" grpId="0"/>
      <p:bldP spid="30" grpId="0" animBg="1"/>
      <p:bldP spid="31" grpId="0"/>
      <p:bldP spid="33" grpId="0"/>
      <p:bldP spid="34" grpId="0" animBg="1"/>
      <p:bldP spid="35" grpId="0"/>
      <p:bldP spid="36" grpId="0"/>
      <p:bldP spid="41" grpId="0" animBg="1"/>
      <p:bldP spid="42" grpId="0"/>
      <p:bldP spid="43" grpId="0"/>
      <p:bldP spid="44" grpId="0"/>
      <p:bldP spid="45" grpId="0" animBg="1"/>
      <p:bldP spid="46" grpId="0"/>
      <p:bldP spid="48" grpId="0" animBg="1"/>
      <p:bldP spid="49" grpId="0"/>
      <p:bldP spid="50" grpId="0"/>
      <p:bldP spid="51" grpId="0"/>
      <p:bldP spid="28" grpId="0"/>
      <p:bldP spid="17" grpId="0"/>
      <p:bldP spid="56" grpId="0"/>
      <p:bldP spid="52" grpId="0" animBg="1"/>
      <p:bldP spid="55" grpId="0" animBg="1"/>
      <p:bldP spid="54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9453648-9B4C-7785-44EB-8D6466732C5C}"/>
              </a:ext>
            </a:extLst>
          </p:cNvPr>
          <p:cNvSpPr/>
          <p:nvPr/>
        </p:nvSpPr>
        <p:spPr>
          <a:xfrm>
            <a:off x="4830011" y="2059234"/>
            <a:ext cx="2504162" cy="752239"/>
          </a:xfrm>
          <a:prstGeom prst="roundRect">
            <a:avLst>
              <a:gd name="adj" fmla="val 40434"/>
            </a:avLst>
          </a:prstGeom>
          <a:solidFill>
            <a:srgbClr val="051BC1"/>
          </a:solidFill>
          <a:ln>
            <a:noFill/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유사 작품의 관련성 미흡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7FC2FA-C201-247C-342D-3EC456A08491}"/>
              </a:ext>
            </a:extLst>
          </p:cNvPr>
          <p:cNvSpPr/>
          <p:nvPr/>
        </p:nvSpPr>
        <p:spPr>
          <a:xfrm>
            <a:off x="2003773" y="2053716"/>
            <a:ext cx="2365310" cy="752239"/>
          </a:xfrm>
          <a:prstGeom prst="roundRect">
            <a:avLst>
              <a:gd name="adj" fmla="val 40434"/>
            </a:avLst>
          </a:prstGeom>
          <a:solidFill>
            <a:srgbClr val="051BC1"/>
          </a:solidFill>
          <a:ln>
            <a:noFill/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추천 알고리즘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2C23123-5026-0BDA-2C21-65A0EF83C9A1}"/>
              </a:ext>
            </a:extLst>
          </p:cNvPr>
          <p:cNvSpPr/>
          <p:nvPr/>
        </p:nvSpPr>
        <p:spPr>
          <a:xfrm>
            <a:off x="2123041" y="1822883"/>
            <a:ext cx="480298" cy="461665"/>
          </a:xfrm>
          <a:prstGeom prst="roundRect">
            <a:avLst>
              <a:gd name="adj" fmla="val 28173"/>
            </a:avLst>
          </a:prstGeom>
          <a:solidFill>
            <a:srgbClr val="FFFF00">
              <a:alpha val="99000"/>
            </a:srgbClr>
          </a:solidFill>
          <a:ln>
            <a:noFill/>
          </a:ln>
          <a:effectLst>
            <a:outerShdw blurRad="177800" sx="101000" sy="101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51BC1"/>
                </a:solidFill>
              </a:rPr>
              <a:t>1</a:t>
            </a:r>
            <a:endParaRPr lang="ko-KR" altLang="en-US" sz="2400" b="1" dirty="0">
              <a:solidFill>
                <a:srgbClr val="051BC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65FDA3-62F3-2DB6-DFF5-643AEA268CE9}"/>
              </a:ext>
            </a:extLst>
          </p:cNvPr>
          <p:cNvSpPr txBox="1"/>
          <p:nvPr/>
        </p:nvSpPr>
        <p:spPr>
          <a:xfrm>
            <a:off x="2535930" y="1769714"/>
            <a:ext cx="876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sz="1600" dirty="0">
                <a:solidFill>
                  <a:srgbClr val="051BC1"/>
                </a:solidFill>
              </a:rPr>
              <a:t>문제점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BBEF26E-E619-C4A0-E04C-173430E7FC7D}"/>
              </a:ext>
            </a:extLst>
          </p:cNvPr>
          <p:cNvSpPr/>
          <p:nvPr/>
        </p:nvSpPr>
        <p:spPr>
          <a:xfrm>
            <a:off x="4951202" y="1828401"/>
            <a:ext cx="480298" cy="461665"/>
          </a:xfrm>
          <a:prstGeom prst="roundRect">
            <a:avLst>
              <a:gd name="adj" fmla="val 28173"/>
            </a:avLst>
          </a:prstGeom>
          <a:solidFill>
            <a:srgbClr val="FFFF00"/>
          </a:solidFill>
          <a:ln>
            <a:noFill/>
          </a:ln>
          <a:effectLst>
            <a:outerShdw blurRad="177800" sx="101000" sy="101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51BC1"/>
                </a:solidFill>
              </a:rPr>
              <a:t>2</a:t>
            </a:r>
            <a:endParaRPr lang="ko-KR" altLang="en-US" sz="2400" b="1" dirty="0">
              <a:solidFill>
                <a:srgbClr val="051BC1"/>
              </a:solidFill>
            </a:endParaRPr>
          </a:p>
        </p:txBody>
      </p:sp>
      <p:sp>
        <p:nvSpPr>
          <p:cNvPr id="39" name="1/2 액자 38">
            <a:extLst>
              <a:ext uri="{FF2B5EF4-FFF2-40B4-BE49-F238E27FC236}">
                <a16:creationId xmlns:a16="http://schemas.microsoft.com/office/drawing/2014/main" id="{B0E09E27-67A2-51FD-886C-CF42AF1A6E0B}"/>
              </a:ext>
            </a:extLst>
          </p:cNvPr>
          <p:cNvSpPr/>
          <p:nvPr/>
        </p:nvSpPr>
        <p:spPr>
          <a:xfrm rot="13471254">
            <a:off x="5875585" y="3380587"/>
            <a:ext cx="440828" cy="440828"/>
          </a:xfrm>
          <a:prstGeom prst="halfFrame">
            <a:avLst>
              <a:gd name="adj1" fmla="val 15272"/>
              <a:gd name="adj2" fmla="val 16717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1/2 액자 39">
            <a:extLst>
              <a:ext uri="{FF2B5EF4-FFF2-40B4-BE49-F238E27FC236}">
                <a16:creationId xmlns:a16="http://schemas.microsoft.com/office/drawing/2014/main" id="{C14E5A23-6B1E-EBE1-B5FD-ED98BABE9F7A}"/>
              </a:ext>
            </a:extLst>
          </p:cNvPr>
          <p:cNvSpPr/>
          <p:nvPr/>
        </p:nvSpPr>
        <p:spPr>
          <a:xfrm rot="13471254">
            <a:off x="5875585" y="2956173"/>
            <a:ext cx="440828" cy="440828"/>
          </a:xfrm>
          <a:prstGeom prst="halfFrame">
            <a:avLst>
              <a:gd name="adj1" fmla="val 15272"/>
              <a:gd name="adj2" fmla="val 1671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77291B-A0B9-6ACF-F2CF-AF5B7A46F3A1}"/>
              </a:ext>
            </a:extLst>
          </p:cNvPr>
          <p:cNvSpPr/>
          <p:nvPr/>
        </p:nvSpPr>
        <p:spPr>
          <a:xfrm>
            <a:off x="2992106" y="4337117"/>
            <a:ext cx="6207788" cy="882576"/>
          </a:xfrm>
          <a:prstGeom prst="roundRect">
            <a:avLst>
              <a:gd name="adj" fmla="val 40434"/>
            </a:avLst>
          </a:prstGeom>
          <a:solidFill>
            <a:srgbClr val="051BC1"/>
          </a:solidFill>
          <a:ln>
            <a:noFill/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추천 </a:t>
            </a:r>
            <a:r>
              <a:rPr lang="ko-KR" altLang="en-US" b="1" dirty="0">
                <a:solidFill>
                  <a:srgbClr val="FFC000"/>
                </a:solidFill>
              </a:rPr>
              <a:t>알고리즘을 개선</a:t>
            </a:r>
            <a:r>
              <a:rPr lang="ko-KR" altLang="en-US" b="1" dirty="0">
                <a:solidFill>
                  <a:schemeClr val="bg1"/>
                </a:solidFill>
              </a:rPr>
              <a:t>하여 </a:t>
            </a:r>
            <a:r>
              <a:rPr lang="ko-KR" altLang="en-US" b="1" dirty="0">
                <a:solidFill>
                  <a:srgbClr val="FFC000"/>
                </a:solidFill>
              </a:rPr>
              <a:t>선호</a:t>
            </a:r>
            <a:r>
              <a:rPr lang="ko-KR" altLang="en-US" b="1" dirty="0">
                <a:solidFill>
                  <a:schemeClr val="bg1"/>
                </a:solidFill>
              </a:rPr>
              <a:t>하는 작품과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연관성</a:t>
            </a:r>
            <a:r>
              <a:rPr lang="ko-KR" altLang="en-US" b="1" dirty="0">
                <a:solidFill>
                  <a:schemeClr val="bg1"/>
                </a:solidFill>
              </a:rPr>
              <a:t>이 높은 작품만을 보여준다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99A703F-A748-05EA-F52E-0177E3852627}"/>
              </a:ext>
            </a:extLst>
          </p:cNvPr>
          <p:cNvSpPr/>
          <p:nvPr/>
        </p:nvSpPr>
        <p:spPr>
          <a:xfrm>
            <a:off x="3276615" y="3911193"/>
            <a:ext cx="599003" cy="640483"/>
          </a:xfrm>
          <a:prstGeom prst="roundRect">
            <a:avLst>
              <a:gd name="adj" fmla="val 28173"/>
            </a:avLst>
          </a:prstGeom>
          <a:solidFill>
            <a:srgbClr val="FFFF00"/>
          </a:solidFill>
          <a:ln>
            <a:noFill/>
          </a:ln>
          <a:effectLst>
            <a:outerShdw blurRad="177800" sx="101000" sy="101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C3ED39-359E-31C3-1CCB-A09E5EDA3B50}"/>
              </a:ext>
            </a:extLst>
          </p:cNvPr>
          <p:cNvSpPr txBox="1"/>
          <p:nvPr/>
        </p:nvSpPr>
        <p:spPr>
          <a:xfrm>
            <a:off x="3878701" y="3963281"/>
            <a:ext cx="189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sz="2000" b="1" dirty="0">
                <a:solidFill>
                  <a:srgbClr val="051BC1"/>
                </a:solidFill>
              </a:rPr>
              <a:t>인사이트 도출  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60988020-F39A-1EE5-C6C4-94B42D1307FA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05915-595C-2C5C-200C-CEF350A8C41D}"/>
              </a:ext>
            </a:extLst>
          </p:cNvPr>
          <p:cNvSpPr txBox="1"/>
          <p:nvPr/>
        </p:nvSpPr>
        <p:spPr>
          <a:xfrm>
            <a:off x="537094" y="4721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01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기획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DD4AF-D2C5-9B48-AB6C-28AEBEB557CE}"/>
              </a:ext>
            </a:extLst>
          </p:cNvPr>
          <p:cNvSpPr txBox="1"/>
          <p:nvPr/>
        </p:nvSpPr>
        <p:spPr>
          <a:xfrm>
            <a:off x="505733" y="691791"/>
            <a:ext cx="1018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정리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20B83CB-4709-E027-56EA-F6775FEFB7FF}"/>
              </a:ext>
            </a:extLst>
          </p:cNvPr>
          <p:cNvSpPr/>
          <p:nvPr/>
        </p:nvSpPr>
        <p:spPr>
          <a:xfrm>
            <a:off x="7813933" y="2059234"/>
            <a:ext cx="2504162" cy="746721"/>
          </a:xfrm>
          <a:prstGeom prst="roundRect">
            <a:avLst>
              <a:gd name="adj" fmla="val 40434"/>
            </a:avLst>
          </a:prstGeom>
          <a:solidFill>
            <a:srgbClr val="051BC1"/>
          </a:solidFill>
          <a:ln>
            <a:noFill/>
          </a:ln>
          <a:effectLst>
            <a:outerShdw blurRad="1270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컨텐츠 공급과 수요 불균형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050B840-B6DA-5615-F14E-C1D980D9EDE5}"/>
              </a:ext>
            </a:extLst>
          </p:cNvPr>
          <p:cNvSpPr/>
          <p:nvPr/>
        </p:nvSpPr>
        <p:spPr>
          <a:xfrm>
            <a:off x="7935124" y="1828401"/>
            <a:ext cx="480298" cy="461665"/>
          </a:xfrm>
          <a:prstGeom prst="roundRect">
            <a:avLst>
              <a:gd name="adj" fmla="val 28173"/>
            </a:avLst>
          </a:prstGeom>
          <a:solidFill>
            <a:srgbClr val="FFFF00"/>
          </a:solidFill>
          <a:ln>
            <a:noFill/>
          </a:ln>
          <a:effectLst>
            <a:outerShdw blurRad="177800" sx="101000" sy="101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51BC1"/>
                </a:solidFill>
              </a:rPr>
              <a:t>3</a:t>
            </a:r>
            <a:endParaRPr lang="ko-KR" altLang="en-US" sz="2400" b="1" dirty="0">
              <a:solidFill>
                <a:srgbClr val="051BC1"/>
              </a:solidFill>
            </a:endParaRPr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id="{2EB9801D-5828-CA8C-C0C2-FE5E57C75C76}"/>
              </a:ext>
            </a:extLst>
          </p:cNvPr>
          <p:cNvSpPr/>
          <p:nvPr/>
        </p:nvSpPr>
        <p:spPr>
          <a:xfrm rot="13471254">
            <a:off x="5867374" y="3193669"/>
            <a:ext cx="440828" cy="440828"/>
          </a:xfrm>
          <a:prstGeom prst="halfFrame">
            <a:avLst>
              <a:gd name="adj1" fmla="val 15272"/>
              <a:gd name="adj2" fmla="val 1671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8F7D2E-F5C8-408E-E1B6-78539087B3BF}"/>
              </a:ext>
            </a:extLst>
          </p:cNvPr>
          <p:cNvSpPr txBox="1"/>
          <p:nvPr/>
        </p:nvSpPr>
        <p:spPr>
          <a:xfrm>
            <a:off x="5353531" y="1779653"/>
            <a:ext cx="876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sz="1600" dirty="0">
                <a:solidFill>
                  <a:srgbClr val="051BC1"/>
                </a:solidFill>
              </a:rPr>
              <a:t>문제점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BFBD60-7E71-C614-3AA2-65DD7E1781C5}"/>
              </a:ext>
            </a:extLst>
          </p:cNvPr>
          <p:cNvSpPr txBox="1"/>
          <p:nvPr/>
        </p:nvSpPr>
        <p:spPr>
          <a:xfrm>
            <a:off x="8363168" y="1769714"/>
            <a:ext cx="876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sz="1600" dirty="0">
                <a:solidFill>
                  <a:srgbClr val="051BC1"/>
                </a:solidFill>
              </a:rPr>
              <a:t>문제점</a:t>
            </a:r>
          </a:p>
        </p:txBody>
      </p:sp>
      <p:pic>
        <p:nvPicPr>
          <p:cNvPr id="54" name="그림 개체 틀 52">
            <a:extLst>
              <a:ext uri="{FF2B5EF4-FFF2-40B4-BE49-F238E27FC236}">
                <a16:creationId xmlns:a16="http://schemas.microsoft.com/office/drawing/2014/main" id="{74760803-C2D0-343C-A4B3-8087CF427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9856"/>
          <a:stretch>
            <a:fillRect/>
          </a:stretch>
        </p:blipFill>
        <p:spPr>
          <a:xfrm>
            <a:off x="3395694" y="3909205"/>
            <a:ext cx="375832" cy="623404"/>
          </a:xfrm>
          <a:custGeom>
            <a:avLst/>
            <a:gdLst>
              <a:gd name="connsiteX0" fmla="*/ 647240 w 3883363"/>
              <a:gd name="connsiteY0" fmla="*/ 0 h 4354043"/>
              <a:gd name="connsiteX1" fmla="*/ 3236123 w 3883363"/>
              <a:gd name="connsiteY1" fmla="*/ 0 h 4354043"/>
              <a:gd name="connsiteX2" fmla="*/ 3883363 w 3883363"/>
              <a:gd name="connsiteY2" fmla="*/ 647240 h 4354043"/>
              <a:gd name="connsiteX3" fmla="*/ 3883363 w 3883363"/>
              <a:gd name="connsiteY3" fmla="*/ 3706803 h 4354043"/>
              <a:gd name="connsiteX4" fmla="*/ 3236123 w 3883363"/>
              <a:gd name="connsiteY4" fmla="*/ 4354043 h 4354043"/>
              <a:gd name="connsiteX5" fmla="*/ 647240 w 3883363"/>
              <a:gd name="connsiteY5" fmla="*/ 4354043 h 4354043"/>
              <a:gd name="connsiteX6" fmla="*/ 0 w 3883363"/>
              <a:gd name="connsiteY6" fmla="*/ 3706803 h 4354043"/>
              <a:gd name="connsiteX7" fmla="*/ 0 w 3883363"/>
              <a:gd name="connsiteY7" fmla="*/ 647240 h 4354043"/>
              <a:gd name="connsiteX8" fmla="*/ 647240 w 3883363"/>
              <a:gd name="connsiteY8" fmla="*/ 0 h 435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3363" h="4354043">
                <a:moveTo>
                  <a:pt x="647240" y="0"/>
                </a:moveTo>
                <a:lnTo>
                  <a:pt x="3236123" y="0"/>
                </a:lnTo>
                <a:cubicBezTo>
                  <a:pt x="3593584" y="0"/>
                  <a:pt x="3883363" y="289779"/>
                  <a:pt x="3883363" y="647240"/>
                </a:cubicBezTo>
                <a:lnTo>
                  <a:pt x="3883363" y="3706803"/>
                </a:lnTo>
                <a:cubicBezTo>
                  <a:pt x="3883363" y="4064264"/>
                  <a:pt x="3593584" y="4354043"/>
                  <a:pt x="3236123" y="4354043"/>
                </a:cubicBezTo>
                <a:lnTo>
                  <a:pt x="647240" y="4354043"/>
                </a:lnTo>
                <a:cubicBezTo>
                  <a:pt x="289779" y="4354043"/>
                  <a:pt x="0" y="4064264"/>
                  <a:pt x="0" y="3706803"/>
                </a:cubicBezTo>
                <a:lnTo>
                  <a:pt x="0" y="647240"/>
                </a:lnTo>
                <a:cubicBezTo>
                  <a:pt x="0" y="289779"/>
                  <a:pt x="289779" y="0"/>
                  <a:pt x="647240" y="0"/>
                </a:cubicBezTo>
                <a:close/>
              </a:path>
            </a:pathLst>
          </a:cu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90D05CA-A7F2-A840-1AD7-26954C7EF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61" y="4037103"/>
            <a:ext cx="941504" cy="12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4" grpId="0" animBg="1"/>
      <p:bldP spid="45" grpId="0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94345-EE9B-D69B-6C90-F0AAAC04A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D1BDEE8B-E137-DFD4-E817-0984B1CF100B}"/>
              </a:ext>
            </a:extLst>
          </p:cNvPr>
          <p:cNvSpPr/>
          <p:nvPr/>
        </p:nvSpPr>
        <p:spPr>
          <a:xfrm rot="10800000">
            <a:off x="307182" y="0"/>
            <a:ext cx="33289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B5894-D8C8-4126-E479-00174DA316FC}"/>
              </a:ext>
            </a:extLst>
          </p:cNvPr>
          <p:cNvSpPr txBox="1"/>
          <p:nvPr/>
        </p:nvSpPr>
        <p:spPr>
          <a:xfrm>
            <a:off x="170960" y="673451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  <a:cs typeface="Pretendard Medium" panose="02000603000000020004" pitchFamily="2" charset="-127"/>
              </a:rPr>
              <a:t>UI </a:t>
            </a:r>
            <a:r>
              <a:rPr lang="ko-KR" altLang="en-US" sz="2400" b="1" dirty="0">
                <a:latin typeface="+mn-ea"/>
                <a:cs typeface="Pretendard Medium" panose="02000603000000020004" pitchFamily="2" charset="-127"/>
              </a:rPr>
              <a:t>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6CE87-0039-7CA1-ABCA-4513E9AD1789}"/>
              </a:ext>
            </a:extLst>
          </p:cNvPr>
          <p:cNvSpPr txBox="1"/>
          <p:nvPr/>
        </p:nvSpPr>
        <p:spPr>
          <a:xfrm>
            <a:off x="189622" y="46653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02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서비스 설명</a:t>
            </a:r>
          </a:p>
        </p:txBody>
      </p:sp>
      <p:pic>
        <p:nvPicPr>
          <p:cNvPr id="3" name="KakaoTalk_20250326_095406251">
            <a:hlinkClick r:id="" action="ppaction://media"/>
            <a:extLst>
              <a:ext uri="{FF2B5EF4-FFF2-40B4-BE49-F238E27FC236}">
                <a16:creationId xmlns:a16="http://schemas.microsoft.com/office/drawing/2014/main" id="{ABA0BD15-B9D4-99A5-3AC1-B5BC38D2A8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0"/>
            <a:ext cx="1051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8AB87-284D-01D1-095E-0B52A9401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353738-9A7B-074E-0FD1-7F68EBBEC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60" y="1363363"/>
            <a:ext cx="2624880" cy="4707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65044E-8C63-F413-573A-0E817CD70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63" y="1586418"/>
            <a:ext cx="2231762" cy="42617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4B0CAB-D157-4805-4AE5-0D7F2C08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28" y="1259960"/>
            <a:ext cx="2607984" cy="4723896"/>
          </a:xfrm>
          <a:prstGeom prst="rect">
            <a:avLst/>
          </a:prstGeom>
        </p:spPr>
      </p:pic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7D37B105-5449-4219-FAE1-99DF97CE58BD}"/>
              </a:ext>
            </a:extLst>
          </p:cNvPr>
          <p:cNvSpPr/>
          <p:nvPr/>
        </p:nvSpPr>
        <p:spPr>
          <a:xfrm rot="5400000">
            <a:off x="-95154" y="571402"/>
            <a:ext cx="656838" cy="466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1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0F88EE-7C74-8521-6517-73098D1CE76A}"/>
              </a:ext>
            </a:extLst>
          </p:cNvPr>
          <p:cNvSpPr txBox="1"/>
          <p:nvPr/>
        </p:nvSpPr>
        <p:spPr>
          <a:xfrm>
            <a:off x="518431" y="679091"/>
            <a:ext cx="597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UI </a:t>
            </a:r>
            <a:r>
              <a:rPr lang="ko-KR" altLang="en-US" sz="2400" b="1" dirty="0">
                <a:solidFill>
                  <a:srgbClr val="051BC1"/>
                </a:solidFill>
                <a:latin typeface="+mn-ea"/>
                <a:cs typeface="Pretendard Medium" panose="02000603000000020004" pitchFamily="2" charset="-127"/>
              </a:rPr>
              <a:t>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644AC9-214B-7755-61A2-78F36BDFD56A}"/>
              </a:ext>
            </a:extLst>
          </p:cNvPr>
          <p:cNvSpPr txBox="1"/>
          <p:nvPr/>
        </p:nvSpPr>
        <p:spPr>
          <a:xfrm>
            <a:off x="537094" y="472172"/>
            <a:ext cx="396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02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서비스 설명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3B9FA1-CF7A-A242-C25B-987367388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4" y="1140756"/>
            <a:ext cx="3580872" cy="6838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0BD1A2-51C6-AAD9-1ED4-99AF73DBA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40" y="690694"/>
            <a:ext cx="4255507" cy="76325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73B478-33EB-63EA-753C-566688215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84" y="0"/>
            <a:ext cx="4236118" cy="76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3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956</Words>
  <Application>Microsoft Office PowerPoint</Application>
  <PresentationFormat>와이드스크린</PresentationFormat>
  <Paragraphs>328</Paragraphs>
  <Slides>22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프리젠테이션 5 Medium</vt:lpstr>
      <vt:lpstr>프리젠테이션 6 SemiBold</vt:lpstr>
      <vt:lpstr>휴먼둥근헤드라인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성재 이</dc:creator>
  <cp:lastModifiedBy>Admin</cp:lastModifiedBy>
  <cp:revision>80</cp:revision>
  <dcterms:created xsi:type="dcterms:W3CDTF">2025-03-16T08:13:52Z</dcterms:created>
  <dcterms:modified xsi:type="dcterms:W3CDTF">2025-03-26T01:21:20Z</dcterms:modified>
</cp:coreProperties>
</file>